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00.xml" ContentType="application/vnd.openxmlformats-officedocument.presentationml.slide+xml"/>
  <Override PartName="/ppt/slideLayouts/slideLayout7.xml" ContentType="application/vnd.openxmlformats-officedocument.presentationml.slideLayout+xml"/>
  <Default Extension="png" ContentType="image/png"/>
  <Override PartName="/ppt/embeddings/oleObject13.bin" ContentType="application/vnd.openxmlformats-officedocument.oleObject"/>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embeddings/oleObject6.bin" ContentType="application/vnd.openxmlformats-officedocument.oleObject"/>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Layouts/slideLayout9.xml" ContentType="application/vnd.openxmlformats-officedocument.presentationml.slideLayout+xml"/>
  <Override PartName="/ppt/embeddings/oleObject15.bin" ContentType="application/vnd.openxmlformats-officedocument.oleObject"/>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embeddings/oleObject3.bin" ContentType="application/vnd.openxmlformats-officedocument.oleObject"/>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embeddings/oleObject12.bin" ContentType="application/vnd.openxmlformats-officedocument.oleObject"/>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embeddings/oleObject14.bin" ContentType="application/vnd.openxmlformats-officedocument.oleObject"/>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embeddings/oleObject2.bin" ContentType="application/vnd.openxmlformats-officedocument.oleObject"/>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embeddings/oleObject11.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activeX/activeX1.xml" ContentType="application/vnd.ms-office.activeX+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embeddings/oleObject7.bin" ContentType="application/vnd.openxmlformats-officedocument.oleObject"/>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02"/>
  </p:notesMasterIdLst>
  <p:handoutMasterIdLst>
    <p:handoutMasterId r:id="rId303"/>
  </p:handoutMasterIdLst>
  <p:sldIdLst>
    <p:sldId id="256" r:id="rId2"/>
    <p:sldId id="257"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311" r:id="rId26"/>
    <p:sldId id="312" r:id="rId27"/>
    <p:sldId id="498" r:id="rId28"/>
    <p:sldId id="506" r:id="rId29"/>
    <p:sldId id="409" r:id="rId30"/>
    <p:sldId id="410" r:id="rId31"/>
    <p:sldId id="468" r:id="rId32"/>
    <p:sldId id="470" r:id="rId33"/>
    <p:sldId id="471" r:id="rId34"/>
    <p:sldId id="472" r:id="rId35"/>
    <p:sldId id="473" r:id="rId36"/>
    <p:sldId id="361" r:id="rId37"/>
    <p:sldId id="362" r:id="rId38"/>
    <p:sldId id="442" r:id="rId39"/>
    <p:sldId id="443" r:id="rId40"/>
    <p:sldId id="345" r:id="rId41"/>
    <p:sldId id="300" r:id="rId42"/>
    <p:sldId id="297" r:id="rId43"/>
    <p:sldId id="393" r:id="rId44"/>
    <p:sldId id="396" r:id="rId45"/>
    <p:sldId id="401" r:id="rId46"/>
    <p:sldId id="394" r:id="rId47"/>
    <p:sldId id="399" r:id="rId48"/>
    <p:sldId id="402" r:id="rId49"/>
    <p:sldId id="395" r:id="rId50"/>
    <p:sldId id="400" r:id="rId51"/>
    <p:sldId id="403" r:id="rId52"/>
    <p:sldId id="404" r:id="rId53"/>
    <p:sldId id="405" r:id="rId54"/>
    <p:sldId id="539" r:id="rId55"/>
    <p:sldId id="307" r:id="rId56"/>
    <p:sldId id="327" r:id="rId57"/>
    <p:sldId id="309" r:id="rId58"/>
    <p:sldId id="323" r:id="rId59"/>
    <p:sldId id="324" r:id="rId60"/>
    <p:sldId id="325" r:id="rId61"/>
    <p:sldId id="326" r:id="rId62"/>
    <p:sldId id="335" r:id="rId63"/>
    <p:sldId id="351" r:id="rId64"/>
    <p:sldId id="352" r:id="rId65"/>
    <p:sldId id="411" r:id="rId66"/>
    <p:sldId id="540" r:id="rId67"/>
    <p:sldId id="406" r:id="rId68"/>
    <p:sldId id="407" r:id="rId69"/>
    <p:sldId id="365" r:id="rId70"/>
    <p:sldId id="364" r:id="rId71"/>
    <p:sldId id="366" r:id="rId72"/>
    <p:sldId id="346" r:id="rId73"/>
    <p:sldId id="392" r:id="rId74"/>
    <p:sldId id="301" r:id="rId75"/>
    <p:sldId id="336" r:id="rId76"/>
    <p:sldId id="353" r:id="rId77"/>
    <p:sldId id="354" r:id="rId78"/>
    <p:sldId id="355" r:id="rId79"/>
    <p:sldId id="356" r:id="rId80"/>
    <p:sldId id="357" r:id="rId81"/>
    <p:sldId id="358" r:id="rId82"/>
    <p:sldId id="542" r:id="rId83"/>
    <p:sldId id="359" r:id="rId84"/>
    <p:sldId id="360" r:id="rId85"/>
    <p:sldId id="541" r:id="rId86"/>
    <p:sldId id="370" r:id="rId87"/>
    <p:sldId id="363" r:id="rId88"/>
    <p:sldId id="367" r:id="rId89"/>
    <p:sldId id="368" r:id="rId90"/>
    <p:sldId id="371" r:id="rId91"/>
    <p:sldId id="372" r:id="rId92"/>
    <p:sldId id="374" r:id="rId93"/>
    <p:sldId id="373" r:id="rId94"/>
    <p:sldId id="375" r:id="rId95"/>
    <p:sldId id="384" r:id="rId96"/>
    <p:sldId id="316" r:id="rId97"/>
    <p:sldId id="306" r:id="rId98"/>
    <p:sldId id="313" r:id="rId99"/>
    <p:sldId id="314" r:id="rId100"/>
    <p:sldId id="376" r:id="rId101"/>
    <p:sldId id="305" r:id="rId102"/>
    <p:sldId id="343" r:id="rId103"/>
    <p:sldId id="347" r:id="rId104"/>
    <p:sldId id="467" r:id="rId105"/>
    <p:sldId id="369" r:id="rId106"/>
    <p:sldId id="348" r:id="rId107"/>
    <p:sldId id="349" r:id="rId108"/>
    <p:sldId id="317" r:id="rId109"/>
    <p:sldId id="408" r:id="rId110"/>
    <p:sldId id="318" r:id="rId111"/>
    <p:sldId id="319" r:id="rId112"/>
    <p:sldId id="412" r:id="rId113"/>
    <p:sldId id="415" r:id="rId114"/>
    <p:sldId id="385" r:id="rId115"/>
    <p:sldId id="391" r:id="rId116"/>
    <p:sldId id="559" r:id="rId117"/>
    <p:sldId id="321" r:id="rId118"/>
    <p:sldId id="322" r:id="rId119"/>
    <p:sldId id="377" r:id="rId120"/>
    <p:sldId id="378" r:id="rId121"/>
    <p:sldId id="460" r:id="rId122"/>
    <p:sldId id="459" r:id="rId123"/>
    <p:sldId id="461" r:id="rId124"/>
    <p:sldId id="463" r:id="rId125"/>
    <p:sldId id="464" r:id="rId126"/>
    <p:sldId id="455" r:id="rId127"/>
    <p:sldId id="456" r:id="rId128"/>
    <p:sldId id="501" r:id="rId129"/>
    <p:sldId id="502" r:id="rId130"/>
    <p:sldId id="504" r:id="rId131"/>
    <p:sldId id="503" r:id="rId132"/>
    <p:sldId id="505" r:id="rId133"/>
    <p:sldId id="508" r:id="rId134"/>
    <p:sldId id="510" r:id="rId135"/>
    <p:sldId id="511" r:id="rId136"/>
    <p:sldId id="509" r:id="rId137"/>
    <p:sldId id="457" r:id="rId138"/>
    <p:sldId id="466" r:id="rId139"/>
    <p:sldId id="458" r:id="rId140"/>
    <p:sldId id="328" r:id="rId141"/>
    <p:sldId id="289" r:id="rId142"/>
    <p:sldId id="291" r:id="rId143"/>
    <p:sldId id="292" r:id="rId144"/>
    <p:sldId id="383" r:id="rId145"/>
    <p:sldId id="493" r:id="rId146"/>
    <p:sldId id="494" r:id="rId147"/>
    <p:sldId id="495" r:id="rId148"/>
    <p:sldId id="496" r:id="rId149"/>
    <p:sldId id="293" r:id="rId150"/>
    <p:sldId id="294" r:id="rId151"/>
    <p:sldId id="295" r:id="rId152"/>
    <p:sldId id="296" r:id="rId153"/>
    <p:sldId id="338" r:id="rId154"/>
    <p:sldId id="339" r:id="rId155"/>
    <p:sldId id="340" r:id="rId156"/>
    <p:sldId id="379" r:id="rId157"/>
    <p:sldId id="341" r:id="rId158"/>
    <p:sldId id="380" r:id="rId159"/>
    <p:sldId id="413" r:id="rId160"/>
    <p:sldId id="414" r:id="rId161"/>
    <p:sldId id="416" r:id="rId162"/>
    <p:sldId id="418" r:id="rId163"/>
    <p:sldId id="417" r:id="rId164"/>
    <p:sldId id="420" r:id="rId165"/>
    <p:sldId id="421" r:id="rId166"/>
    <p:sldId id="422" r:id="rId167"/>
    <p:sldId id="423" r:id="rId168"/>
    <p:sldId id="419" r:id="rId169"/>
    <p:sldId id="435" r:id="rId170"/>
    <p:sldId id="436" r:id="rId171"/>
    <p:sldId id="438" r:id="rId172"/>
    <p:sldId id="439" r:id="rId173"/>
    <p:sldId id="437" r:id="rId174"/>
    <p:sldId id="430" r:id="rId175"/>
    <p:sldId id="425" r:id="rId176"/>
    <p:sldId id="426" r:id="rId177"/>
    <p:sldId id="427" r:id="rId178"/>
    <p:sldId id="428" r:id="rId179"/>
    <p:sldId id="424" r:id="rId180"/>
    <p:sldId id="431" r:id="rId181"/>
    <p:sldId id="450" r:id="rId182"/>
    <p:sldId id="451" r:id="rId183"/>
    <p:sldId id="452" r:id="rId184"/>
    <p:sldId id="454" r:id="rId185"/>
    <p:sldId id="512" r:id="rId186"/>
    <p:sldId id="513" r:id="rId187"/>
    <p:sldId id="514" r:id="rId188"/>
    <p:sldId id="453" r:id="rId189"/>
    <p:sldId id="462" r:id="rId190"/>
    <p:sldId id="382" r:id="rId191"/>
    <p:sldId id="381" r:id="rId192"/>
    <p:sldId id="429" r:id="rId193"/>
    <p:sldId id="432" r:id="rId194"/>
    <p:sldId id="433" r:id="rId195"/>
    <p:sldId id="434" r:id="rId196"/>
    <p:sldId id="448" r:id="rId197"/>
    <p:sldId id="444" r:id="rId198"/>
    <p:sldId id="449" r:id="rId199"/>
    <p:sldId id="465" r:id="rId200"/>
    <p:sldId id="474" r:id="rId201"/>
    <p:sldId id="476" r:id="rId202"/>
    <p:sldId id="478" r:id="rId203"/>
    <p:sldId id="475" r:id="rId204"/>
    <p:sldId id="480" r:id="rId205"/>
    <p:sldId id="484" r:id="rId206"/>
    <p:sldId id="481" r:id="rId207"/>
    <p:sldId id="482" r:id="rId208"/>
    <p:sldId id="483" r:id="rId209"/>
    <p:sldId id="492" r:id="rId210"/>
    <p:sldId id="386" r:id="rId211"/>
    <p:sldId id="387" r:id="rId212"/>
    <p:sldId id="388" r:id="rId213"/>
    <p:sldId id="389" r:id="rId214"/>
    <p:sldId id="258" r:id="rId215"/>
    <p:sldId id="260" r:id="rId216"/>
    <p:sldId id="261" r:id="rId217"/>
    <p:sldId id="262" r:id="rId218"/>
    <p:sldId id="263" r:id="rId219"/>
    <p:sldId id="264" r:id="rId220"/>
    <p:sldId id="265" r:id="rId221"/>
    <p:sldId id="266" r:id="rId222"/>
    <p:sldId id="267" r:id="rId223"/>
    <p:sldId id="537" r:id="rId224"/>
    <p:sldId id="489" r:id="rId225"/>
    <p:sldId id="271" r:id="rId226"/>
    <p:sldId id="274" r:id="rId227"/>
    <p:sldId id="272" r:id="rId228"/>
    <p:sldId id="273" r:id="rId229"/>
    <p:sldId id="275" r:id="rId230"/>
    <p:sldId id="276" r:id="rId231"/>
    <p:sldId id="277" r:id="rId232"/>
    <p:sldId id="278" r:id="rId233"/>
    <p:sldId id="279" r:id="rId234"/>
    <p:sldId id="280" r:id="rId235"/>
    <p:sldId id="546" r:id="rId236"/>
    <p:sldId id="281" r:id="rId237"/>
    <p:sldId id="282" r:id="rId238"/>
    <p:sldId id="283" r:id="rId239"/>
    <p:sldId id="284" r:id="rId240"/>
    <p:sldId id="285" r:id="rId241"/>
    <p:sldId id="286" r:id="rId242"/>
    <p:sldId id="287" r:id="rId243"/>
    <p:sldId id="288" r:id="rId244"/>
    <p:sldId id="486" r:id="rId245"/>
    <p:sldId id="564" r:id="rId246"/>
    <p:sldId id="487" r:id="rId247"/>
    <p:sldId id="490" r:id="rId248"/>
    <p:sldId id="497" r:id="rId249"/>
    <p:sldId id="488" r:id="rId250"/>
    <p:sldId id="500" r:id="rId251"/>
    <p:sldId id="491" r:id="rId252"/>
    <p:sldId id="592" r:id="rId253"/>
    <p:sldId id="538" r:id="rId254"/>
    <p:sldId id="547" r:id="rId255"/>
    <p:sldId id="549" r:id="rId256"/>
    <p:sldId id="548" r:id="rId257"/>
    <p:sldId id="550" r:id="rId258"/>
    <p:sldId id="551" r:id="rId259"/>
    <p:sldId id="552" r:id="rId260"/>
    <p:sldId id="290" r:id="rId261"/>
    <p:sldId id="543" r:id="rId262"/>
    <p:sldId id="544" r:id="rId263"/>
    <p:sldId id="269" r:id="rId264"/>
    <p:sldId id="545" r:id="rId265"/>
    <p:sldId id="574" r:id="rId266"/>
    <p:sldId id="270" r:id="rId267"/>
    <p:sldId id="554" r:id="rId268"/>
    <p:sldId id="555" r:id="rId269"/>
    <p:sldId id="591" r:id="rId270"/>
    <p:sldId id="556" r:id="rId271"/>
    <p:sldId id="557" r:id="rId272"/>
    <p:sldId id="562" r:id="rId273"/>
    <p:sldId id="563" r:id="rId274"/>
    <p:sldId id="566" r:id="rId275"/>
    <p:sldId id="565" r:id="rId276"/>
    <p:sldId id="558" r:id="rId277"/>
    <p:sldId id="573" r:id="rId278"/>
    <p:sldId id="572" r:id="rId279"/>
    <p:sldId id="575" r:id="rId280"/>
    <p:sldId id="576" r:id="rId281"/>
    <p:sldId id="588" r:id="rId282"/>
    <p:sldId id="589" r:id="rId283"/>
    <p:sldId id="590" r:id="rId284"/>
    <p:sldId id="577" r:id="rId285"/>
    <p:sldId id="571" r:id="rId286"/>
    <p:sldId id="578" r:id="rId287"/>
    <p:sldId id="560" r:id="rId288"/>
    <p:sldId id="580" r:id="rId289"/>
    <p:sldId id="583" r:id="rId290"/>
    <p:sldId id="585" r:id="rId291"/>
    <p:sldId id="586" r:id="rId292"/>
    <p:sldId id="587" r:id="rId293"/>
    <p:sldId id="579" r:id="rId294"/>
    <p:sldId id="568" r:id="rId295"/>
    <p:sldId id="569" r:id="rId296"/>
    <p:sldId id="570" r:id="rId297"/>
    <p:sldId id="567" r:id="rId298"/>
    <p:sldId id="553" r:id="rId299"/>
    <p:sldId id="310" r:id="rId300"/>
    <p:sldId id="507" r:id="rId301"/>
  </p:sldIdLst>
  <p:sldSz cx="9144000" cy="6858000" type="screen4x3"/>
  <p:notesSz cx="7102475"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5D5"/>
    <a:srgbClr val="DCDCDC"/>
    <a:srgbClr val="D7D7D7"/>
    <a:srgbClr val="C9C9C9"/>
    <a:srgbClr val="D9D9D9"/>
    <a:srgbClr val="B8B8B8"/>
    <a:srgbClr val="B4B4B4"/>
    <a:srgbClr val="B6B6B6"/>
    <a:srgbClr val="CBCBCB"/>
    <a:srgbClr val="AEAEAE"/>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3" autoAdjust="0"/>
    <p:restoredTop sz="95482" autoAdjust="0"/>
  </p:normalViewPr>
  <p:slideViewPr>
    <p:cSldViewPr>
      <p:cViewPr>
        <p:scale>
          <a:sx n="75" d="100"/>
          <a:sy n="75" d="100"/>
        </p:scale>
        <p:origin x="-1502" y="-259"/>
      </p:cViewPr>
      <p:guideLst>
        <p:guide orient="horz" pos="2160"/>
        <p:guide pos="2880"/>
      </p:guideLst>
    </p:cSldViewPr>
  </p:slideViewPr>
  <p:outlineViewPr>
    <p:cViewPr>
      <p:scale>
        <a:sx n="33" d="100"/>
        <a:sy n="33" d="100"/>
      </p:scale>
      <p:origin x="0" y="2704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 r:id="rId161" collapse="1"/>
      <p:sld r:id="rId162" collapse="1"/>
      <p:sld r:id="rId163" collapse="1"/>
      <p:sld r:id="rId164" collapse="1"/>
      <p:sld r:id="rId165" collapse="1"/>
      <p:sld r:id="rId166" collapse="1"/>
      <p:sld r:id="rId167" collapse="1"/>
      <p:sld r:id="rId168" collapse="1"/>
      <p:sld r:id="rId169" collapse="1"/>
      <p:sld r:id="rId170" collapse="1"/>
      <p:sld r:id="rId171" collapse="1"/>
      <p:sld r:id="rId172" collapse="1"/>
      <p:sld r:id="rId173" collapse="1"/>
      <p:sld r:id="rId174" collapse="1"/>
      <p:sld r:id="rId175" collapse="1"/>
      <p:sld r:id="rId176" collapse="1"/>
      <p:sld r:id="rId177" collapse="1"/>
      <p:sld r:id="rId178" collapse="1"/>
      <p:sld r:id="rId179" collapse="1"/>
      <p:sld r:id="rId180" collapse="1"/>
      <p:sld r:id="rId181" collapse="1"/>
      <p:sld r:id="rId182" collapse="1"/>
      <p:sld r:id="rId183" collapse="1"/>
      <p:sld r:id="rId184" collapse="1"/>
      <p:sld r:id="rId185" collapse="1"/>
      <p:sld r:id="rId186" collapse="1"/>
      <p:sld r:id="rId187" collapse="1"/>
      <p:sld r:id="rId188" collapse="1"/>
      <p:sld r:id="rId189" collapse="1"/>
      <p:sld r:id="rId190" collapse="1"/>
      <p:sld r:id="rId191" collapse="1"/>
      <p:sld r:id="rId192" collapse="1"/>
      <p:sld r:id="rId193" collapse="1"/>
      <p:sld r:id="rId194" collapse="1"/>
      <p:sld r:id="rId195" collapse="1"/>
      <p:sld r:id="rId196" collapse="1"/>
      <p:sld r:id="rId197" collapse="1"/>
      <p:sld r:id="rId198" collapse="1"/>
      <p:sld r:id="rId199" collapse="1"/>
      <p:sld r:id="rId200" collapse="1"/>
      <p:sld r:id="rId201" collapse="1"/>
      <p:sld r:id="rId202" collapse="1"/>
      <p:sld r:id="rId203" collapse="1"/>
      <p:sld r:id="rId204" collapse="1"/>
      <p:sld r:id="rId205" collapse="1"/>
      <p:sld r:id="rId206" collapse="1"/>
      <p:sld r:id="rId207" collapse="1"/>
      <p:sld r:id="rId208" collapse="1"/>
      <p:sld r:id="rId209" collapse="1"/>
      <p:sld r:id="rId210" collapse="1"/>
      <p:sld r:id="rId211" collapse="1"/>
      <p:sld r:id="rId212" collapse="1"/>
      <p:sld r:id="rId213" collapse="1"/>
      <p:sld r:id="rId214" collapse="1"/>
      <p:sld r:id="rId215" collapse="1"/>
      <p:sld r:id="rId216" collapse="1"/>
      <p:sld r:id="rId217" collapse="1"/>
      <p:sld r:id="rId218" collapse="1"/>
      <p:sld r:id="rId219" collapse="1"/>
      <p:sld r:id="rId220" collapse="1"/>
      <p:sld r:id="rId221" collapse="1"/>
      <p:sld r:id="rId222" collapse="1"/>
      <p:sld r:id="rId223" collapse="1"/>
      <p:sld r:id="rId224" collapse="1"/>
      <p:sld r:id="rId225" collapse="1"/>
      <p:sld r:id="rId226" collapse="1"/>
      <p:sld r:id="rId227" collapse="1"/>
      <p:sld r:id="rId228" collapse="1"/>
      <p:sld r:id="rId229" collapse="1"/>
      <p:sld r:id="rId230" collapse="1"/>
      <p:sld r:id="rId231" collapse="1"/>
      <p:sld r:id="rId232" collapse="1"/>
      <p:sld r:id="rId233" collapse="1"/>
      <p:sld r:id="rId234" collapse="1"/>
      <p:sld r:id="rId235" collapse="1"/>
      <p:sld r:id="rId236" collapse="1"/>
      <p:sld r:id="rId237" collapse="1"/>
      <p:sld r:id="rId238" collapse="1"/>
      <p:sld r:id="rId239" collapse="1"/>
      <p:sld r:id="rId240" collapse="1"/>
      <p:sld r:id="rId241" collapse="1"/>
      <p:sld r:id="rId242" collapse="1"/>
      <p:sld r:id="rId243" collapse="1"/>
      <p:sld r:id="rId244" collapse="1"/>
      <p:sld r:id="rId245" collapse="1"/>
      <p:sld r:id="rId246" collapse="1"/>
      <p:sld r:id="rId247" collapse="1"/>
      <p:sld r:id="rId248" collapse="1"/>
      <p:sld r:id="rId249" collapse="1"/>
      <p:sld r:id="rId250" collapse="1"/>
      <p:sld r:id="rId251" collapse="1"/>
      <p:sld r:id="rId252" collapse="1"/>
      <p:sld r:id="rId253" collapse="1"/>
      <p:sld r:id="rId254" collapse="1"/>
      <p:sld r:id="rId255" collapse="1"/>
      <p:sld r:id="rId256" collapse="1"/>
      <p:sld r:id="rId257" collapse="1"/>
      <p:sld r:id="rId258" collapse="1"/>
      <p:sld r:id="rId259" collapse="1"/>
      <p:sld r:id="rId260" collapse="1"/>
      <p:sld r:id="rId261" collapse="1"/>
      <p:sld r:id="rId262" collapse="1"/>
      <p:sld r:id="rId263" collapse="1"/>
      <p:sld r:id="rId264" collapse="1"/>
      <p:sld r:id="rId265" collapse="1"/>
      <p:sld r:id="rId266" collapse="1"/>
      <p:sld r:id="rId267" collapse="1"/>
      <p:sld r:id="rId268" collapse="1"/>
      <p:sld r:id="rId269" collapse="1"/>
      <p:sld r:id="rId270" collapse="1"/>
      <p:sld r:id="rId271" collapse="1"/>
      <p:sld r:id="rId272" collapse="1"/>
      <p:sld r:id="rId273" collapse="1"/>
      <p:sld r:id="rId274" collapse="1"/>
      <p:sld r:id="rId275" collapse="1"/>
      <p:sld r:id="rId276" collapse="1"/>
      <p:sld r:id="rId277" collapse="1"/>
      <p:sld r:id="rId278" collapse="1"/>
      <p:sld r:id="rId279" collapse="1"/>
      <p:sld r:id="rId280" collapse="1"/>
      <p:sld r:id="rId281" collapse="1"/>
      <p:sld r:id="rId282" collapse="1"/>
      <p:sld r:id="rId283" collapse="1"/>
      <p:sld r:id="rId284" collapse="1"/>
      <p:sld r:id="rId285" collapse="1"/>
      <p:sld r:id="rId286" collapse="1"/>
      <p:sld r:id="rId287" collapse="1"/>
      <p:sld r:id="rId288" collapse="1"/>
      <p:sld r:id="rId289" collapse="1"/>
      <p:sld r:id="rId290" collapse="1"/>
      <p:sld r:id="rId291" collapse="1"/>
      <p:sld r:id="rId292" collapse="1"/>
      <p:sld r:id="rId293" collapse="1"/>
      <p:sld r:id="rId294" collapse="1"/>
      <p:sld r:id="rId295" collapse="1"/>
      <p:sld r:id="rId296" collapse="1"/>
      <p:sld r:id="rId297" collapse="1"/>
      <p:sld r:id="rId298" collapse="1"/>
      <p:sld r:id="rId299" collapse="1"/>
    </p:sldLst>
  </p:outlineViewPr>
  <p:notesTextViewPr>
    <p:cViewPr>
      <p:scale>
        <a:sx n="100" d="100"/>
        <a:sy n="100" d="100"/>
      </p:scale>
      <p:origin x="0" y="0"/>
    </p:cViewPr>
  </p:notesTextViewPr>
  <p:sorterViewPr>
    <p:cViewPr>
      <p:scale>
        <a:sx n="80" d="100"/>
        <a:sy n="80" d="100"/>
      </p:scale>
      <p:origin x="0" y="3073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notesMaster" Target="notesMasters/notesMaster1.xml"/><Relationship Id="rId30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s>
</file>

<file path=ppt/_rels/viewProps.xml.rels><?xml version="1.0" encoding="UTF-8" standalone="yes"?>
<Relationships xmlns="http://schemas.openxmlformats.org/package/2006/relationships"><Relationship Id="rId117" Type="http://schemas.openxmlformats.org/officeDocument/2006/relationships/slide" Target="slides/slide117.xml"/><Relationship Id="rId299" Type="http://schemas.openxmlformats.org/officeDocument/2006/relationships/slide" Target="slides/slide300.xml"/><Relationship Id="rId21" Type="http://schemas.openxmlformats.org/officeDocument/2006/relationships/slide" Target="slides/slide21.xml"/><Relationship Id="rId42" Type="http://schemas.openxmlformats.org/officeDocument/2006/relationships/slide" Target="slides/slide42.xml"/><Relationship Id="rId63" Type="http://schemas.openxmlformats.org/officeDocument/2006/relationships/slide" Target="slides/slide63.xml"/><Relationship Id="rId84" Type="http://schemas.openxmlformats.org/officeDocument/2006/relationships/slide" Target="slides/slide84.xml"/><Relationship Id="rId138" Type="http://schemas.openxmlformats.org/officeDocument/2006/relationships/slide" Target="slides/slide138.xml"/><Relationship Id="rId159" Type="http://schemas.openxmlformats.org/officeDocument/2006/relationships/slide" Target="slides/slide159.xml"/><Relationship Id="rId170" Type="http://schemas.openxmlformats.org/officeDocument/2006/relationships/slide" Target="slides/slide170.xml"/><Relationship Id="rId191" Type="http://schemas.openxmlformats.org/officeDocument/2006/relationships/slide" Target="slides/slide191.xml"/><Relationship Id="rId205" Type="http://schemas.openxmlformats.org/officeDocument/2006/relationships/slide" Target="slides/slide205.xml"/><Relationship Id="rId226" Type="http://schemas.openxmlformats.org/officeDocument/2006/relationships/slide" Target="slides/slide226.xml"/><Relationship Id="rId247" Type="http://schemas.openxmlformats.org/officeDocument/2006/relationships/slide" Target="slides/slide247.xml"/><Relationship Id="rId107" Type="http://schemas.openxmlformats.org/officeDocument/2006/relationships/slide" Target="slides/slide107.xml"/><Relationship Id="rId268" Type="http://schemas.openxmlformats.org/officeDocument/2006/relationships/slide" Target="slides/slide269.xml"/><Relationship Id="rId289" Type="http://schemas.openxmlformats.org/officeDocument/2006/relationships/slide" Target="slides/slide290.xml"/><Relationship Id="rId11" Type="http://schemas.openxmlformats.org/officeDocument/2006/relationships/slide" Target="slides/slide11.xml"/><Relationship Id="rId32" Type="http://schemas.openxmlformats.org/officeDocument/2006/relationships/slide" Target="slides/slide32.xml"/><Relationship Id="rId53" Type="http://schemas.openxmlformats.org/officeDocument/2006/relationships/slide" Target="slides/slide53.xml"/><Relationship Id="rId74" Type="http://schemas.openxmlformats.org/officeDocument/2006/relationships/slide" Target="slides/slide74.xml"/><Relationship Id="rId128" Type="http://schemas.openxmlformats.org/officeDocument/2006/relationships/slide" Target="slides/slide128.xml"/><Relationship Id="rId149" Type="http://schemas.openxmlformats.org/officeDocument/2006/relationships/slide" Target="slides/slide149.xml"/><Relationship Id="rId5" Type="http://schemas.openxmlformats.org/officeDocument/2006/relationships/slide" Target="slides/slide5.xml"/><Relationship Id="rId95" Type="http://schemas.openxmlformats.org/officeDocument/2006/relationships/slide" Target="slides/slide95.xml"/><Relationship Id="rId160" Type="http://schemas.openxmlformats.org/officeDocument/2006/relationships/slide" Target="slides/slide160.xml"/><Relationship Id="rId181" Type="http://schemas.openxmlformats.org/officeDocument/2006/relationships/slide" Target="slides/slide181.xml"/><Relationship Id="rId216" Type="http://schemas.openxmlformats.org/officeDocument/2006/relationships/slide" Target="slides/slide216.xml"/><Relationship Id="rId237" Type="http://schemas.openxmlformats.org/officeDocument/2006/relationships/slide" Target="slides/slide237.xml"/><Relationship Id="rId258" Type="http://schemas.openxmlformats.org/officeDocument/2006/relationships/slide" Target="slides/slide259.xml"/><Relationship Id="rId279" Type="http://schemas.openxmlformats.org/officeDocument/2006/relationships/slide" Target="slides/slide280.xml"/><Relationship Id="rId22" Type="http://schemas.openxmlformats.org/officeDocument/2006/relationships/slide" Target="slides/slide22.xml"/><Relationship Id="rId43" Type="http://schemas.openxmlformats.org/officeDocument/2006/relationships/slide" Target="slides/slide43.xml"/><Relationship Id="rId64" Type="http://schemas.openxmlformats.org/officeDocument/2006/relationships/slide" Target="slides/slide64.xml"/><Relationship Id="rId118" Type="http://schemas.openxmlformats.org/officeDocument/2006/relationships/slide" Target="slides/slide118.xml"/><Relationship Id="rId139" Type="http://schemas.openxmlformats.org/officeDocument/2006/relationships/slide" Target="slides/slide139.xml"/><Relationship Id="rId290" Type="http://schemas.openxmlformats.org/officeDocument/2006/relationships/slide" Target="slides/slide291.xml"/><Relationship Id="rId85" Type="http://schemas.openxmlformats.org/officeDocument/2006/relationships/slide" Target="slides/slide85.xml"/><Relationship Id="rId150" Type="http://schemas.openxmlformats.org/officeDocument/2006/relationships/slide" Target="slides/slide150.xml"/><Relationship Id="rId171" Type="http://schemas.openxmlformats.org/officeDocument/2006/relationships/slide" Target="slides/slide171.xml"/><Relationship Id="rId192" Type="http://schemas.openxmlformats.org/officeDocument/2006/relationships/slide" Target="slides/slide192.xml"/><Relationship Id="rId206" Type="http://schemas.openxmlformats.org/officeDocument/2006/relationships/slide" Target="slides/slide206.xml"/><Relationship Id="rId227" Type="http://schemas.openxmlformats.org/officeDocument/2006/relationships/slide" Target="slides/slide227.xml"/><Relationship Id="rId248" Type="http://schemas.openxmlformats.org/officeDocument/2006/relationships/slide" Target="slides/slide248.xml"/><Relationship Id="rId269" Type="http://schemas.openxmlformats.org/officeDocument/2006/relationships/slide" Target="slides/slide270.xml"/><Relationship Id="rId12" Type="http://schemas.openxmlformats.org/officeDocument/2006/relationships/slide" Target="slides/slide12.xml"/><Relationship Id="rId33" Type="http://schemas.openxmlformats.org/officeDocument/2006/relationships/slide" Target="slides/slide33.xml"/><Relationship Id="rId108" Type="http://schemas.openxmlformats.org/officeDocument/2006/relationships/slide" Target="slides/slide108.xml"/><Relationship Id="rId129" Type="http://schemas.openxmlformats.org/officeDocument/2006/relationships/slide" Target="slides/slide129.xml"/><Relationship Id="rId280" Type="http://schemas.openxmlformats.org/officeDocument/2006/relationships/slide" Target="slides/slide281.xml"/><Relationship Id="rId54" Type="http://schemas.openxmlformats.org/officeDocument/2006/relationships/slide" Target="slides/slide54.xml"/><Relationship Id="rId75" Type="http://schemas.openxmlformats.org/officeDocument/2006/relationships/slide" Target="slides/slide75.xml"/><Relationship Id="rId96" Type="http://schemas.openxmlformats.org/officeDocument/2006/relationships/slide" Target="slides/slide96.xml"/><Relationship Id="rId140" Type="http://schemas.openxmlformats.org/officeDocument/2006/relationships/slide" Target="slides/slide140.xml"/><Relationship Id="rId161" Type="http://schemas.openxmlformats.org/officeDocument/2006/relationships/slide" Target="slides/slide161.xml"/><Relationship Id="rId182" Type="http://schemas.openxmlformats.org/officeDocument/2006/relationships/slide" Target="slides/slide182.xml"/><Relationship Id="rId217" Type="http://schemas.openxmlformats.org/officeDocument/2006/relationships/slide" Target="slides/slide217.xml"/><Relationship Id="rId6" Type="http://schemas.openxmlformats.org/officeDocument/2006/relationships/slide" Target="slides/slide6.xml"/><Relationship Id="rId238" Type="http://schemas.openxmlformats.org/officeDocument/2006/relationships/slide" Target="slides/slide238.xml"/><Relationship Id="rId259" Type="http://schemas.openxmlformats.org/officeDocument/2006/relationships/slide" Target="slides/slide260.xml"/><Relationship Id="rId23" Type="http://schemas.openxmlformats.org/officeDocument/2006/relationships/slide" Target="slides/slide23.xml"/><Relationship Id="rId119" Type="http://schemas.openxmlformats.org/officeDocument/2006/relationships/slide" Target="slides/slide119.xml"/><Relationship Id="rId270" Type="http://schemas.openxmlformats.org/officeDocument/2006/relationships/slide" Target="slides/slide271.xml"/><Relationship Id="rId291" Type="http://schemas.openxmlformats.org/officeDocument/2006/relationships/slide" Target="slides/slide292.xml"/><Relationship Id="rId44" Type="http://schemas.openxmlformats.org/officeDocument/2006/relationships/slide" Target="slides/slide44.xml"/><Relationship Id="rId65" Type="http://schemas.openxmlformats.org/officeDocument/2006/relationships/slide" Target="slides/slide65.xml"/><Relationship Id="rId86" Type="http://schemas.openxmlformats.org/officeDocument/2006/relationships/slide" Target="slides/slide86.xml"/><Relationship Id="rId130" Type="http://schemas.openxmlformats.org/officeDocument/2006/relationships/slide" Target="slides/slide130.xml"/><Relationship Id="rId151" Type="http://schemas.openxmlformats.org/officeDocument/2006/relationships/slide" Target="slides/slide151.xml"/><Relationship Id="rId172" Type="http://schemas.openxmlformats.org/officeDocument/2006/relationships/slide" Target="slides/slide172.xml"/><Relationship Id="rId193" Type="http://schemas.openxmlformats.org/officeDocument/2006/relationships/slide" Target="slides/slide193.xml"/><Relationship Id="rId207" Type="http://schemas.openxmlformats.org/officeDocument/2006/relationships/slide" Target="slides/slide207.xml"/><Relationship Id="rId228" Type="http://schemas.openxmlformats.org/officeDocument/2006/relationships/slide" Target="slides/slide228.xml"/><Relationship Id="rId249" Type="http://schemas.openxmlformats.org/officeDocument/2006/relationships/slide" Target="slides/slide249.xml"/><Relationship Id="rId13" Type="http://schemas.openxmlformats.org/officeDocument/2006/relationships/slide" Target="slides/slide13.xml"/><Relationship Id="rId109" Type="http://schemas.openxmlformats.org/officeDocument/2006/relationships/slide" Target="slides/slide109.xml"/><Relationship Id="rId260" Type="http://schemas.openxmlformats.org/officeDocument/2006/relationships/slide" Target="slides/slide261.xml"/><Relationship Id="rId281" Type="http://schemas.openxmlformats.org/officeDocument/2006/relationships/slide" Target="slides/slide282.xml"/><Relationship Id="rId34" Type="http://schemas.openxmlformats.org/officeDocument/2006/relationships/slide" Target="slides/slide34.xml"/><Relationship Id="rId55" Type="http://schemas.openxmlformats.org/officeDocument/2006/relationships/slide" Target="slides/slide55.xml"/><Relationship Id="rId76" Type="http://schemas.openxmlformats.org/officeDocument/2006/relationships/slide" Target="slides/slide76.xml"/><Relationship Id="rId97" Type="http://schemas.openxmlformats.org/officeDocument/2006/relationships/slide" Target="slides/slide97.xml"/><Relationship Id="rId120" Type="http://schemas.openxmlformats.org/officeDocument/2006/relationships/slide" Target="slides/slide120.xml"/><Relationship Id="rId141" Type="http://schemas.openxmlformats.org/officeDocument/2006/relationships/slide" Target="slides/slide141.xml"/><Relationship Id="rId7" Type="http://schemas.openxmlformats.org/officeDocument/2006/relationships/slide" Target="slides/slide7.xml"/><Relationship Id="rId71" Type="http://schemas.openxmlformats.org/officeDocument/2006/relationships/slide" Target="slides/slide71.xml"/><Relationship Id="rId92" Type="http://schemas.openxmlformats.org/officeDocument/2006/relationships/slide" Target="slides/slide92.xml"/><Relationship Id="rId162" Type="http://schemas.openxmlformats.org/officeDocument/2006/relationships/slide" Target="slides/slide162.xml"/><Relationship Id="rId183" Type="http://schemas.openxmlformats.org/officeDocument/2006/relationships/slide" Target="slides/slide183.xml"/><Relationship Id="rId213" Type="http://schemas.openxmlformats.org/officeDocument/2006/relationships/slide" Target="slides/slide213.xml"/><Relationship Id="rId218" Type="http://schemas.openxmlformats.org/officeDocument/2006/relationships/slide" Target="slides/slide218.xml"/><Relationship Id="rId234" Type="http://schemas.openxmlformats.org/officeDocument/2006/relationships/slide" Target="slides/slide234.xml"/><Relationship Id="rId239" Type="http://schemas.openxmlformats.org/officeDocument/2006/relationships/slide" Target="slides/slide239.xml"/><Relationship Id="rId2" Type="http://schemas.openxmlformats.org/officeDocument/2006/relationships/slide" Target="slides/slide2.xml"/><Relationship Id="rId29" Type="http://schemas.openxmlformats.org/officeDocument/2006/relationships/slide" Target="slides/slide29.xml"/><Relationship Id="rId250" Type="http://schemas.openxmlformats.org/officeDocument/2006/relationships/slide" Target="slides/slide250.xml"/><Relationship Id="rId255" Type="http://schemas.openxmlformats.org/officeDocument/2006/relationships/slide" Target="slides/slide256.xml"/><Relationship Id="rId271" Type="http://schemas.openxmlformats.org/officeDocument/2006/relationships/slide" Target="slides/slide272.xml"/><Relationship Id="rId276" Type="http://schemas.openxmlformats.org/officeDocument/2006/relationships/slide" Target="slides/slide277.xml"/><Relationship Id="rId292" Type="http://schemas.openxmlformats.org/officeDocument/2006/relationships/slide" Target="slides/slide293.xml"/><Relationship Id="rId297" Type="http://schemas.openxmlformats.org/officeDocument/2006/relationships/slide" Target="slides/slide298.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6.xml"/><Relationship Id="rId87" Type="http://schemas.openxmlformats.org/officeDocument/2006/relationships/slide" Target="slides/slide87.xml"/><Relationship Id="rId110" Type="http://schemas.openxmlformats.org/officeDocument/2006/relationships/slide" Target="slides/slide110.xml"/><Relationship Id="rId115" Type="http://schemas.openxmlformats.org/officeDocument/2006/relationships/slide" Target="slides/slide115.xml"/><Relationship Id="rId131" Type="http://schemas.openxmlformats.org/officeDocument/2006/relationships/slide" Target="slides/slide131.xml"/><Relationship Id="rId136" Type="http://schemas.openxmlformats.org/officeDocument/2006/relationships/slide" Target="slides/slide136.xml"/><Relationship Id="rId157" Type="http://schemas.openxmlformats.org/officeDocument/2006/relationships/slide" Target="slides/slide157.xml"/><Relationship Id="rId178" Type="http://schemas.openxmlformats.org/officeDocument/2006/relationships/slide" Target="slides/slide178.xml"/><Relationship Id="rId61" Type="http://schemas.openxmlformats.org/officeDocument/2006/relationships/slide" Target="slides/slide61.xml"/><Relationship Id="rId82" Type="http://schemas.openxmlformats.org/officeDocument/2006/relationships/slide" Target="slides/slide82.xml"/><Relationship Id="rId152" Type="http://schemas.openxmlformats.org/officeDocument/2006/relationships/slide" Target="slides/slide152.xml"/><Relationship Id="rId173" Type="http://schemas.openxmlformats.org/officeDocument/2006/relationships/slide" Target="slides/slide173.xml"/><Relationship Id="rId194" Type="http://schemas.openxmlformats.org/officeDocument/2006/relationships/slide" Target="slides/slide194.xml"/><Relationship Id="rId199" Type="http://schemas.openxmlformats.org/officeDocument/2006/relationships/slide" Target="slides/slide199.xml"/><Relationship Id="rId203" Type="http://schemas.openxmlformats.org/officeDocument/2006/relationships/slide" Target="slides/slide203.xml"/><Relationship Id="rId208" Type="http://schemas.openxmlformats.org/officeDocument/2006/relationships/slide" Target="slides/slide208.xml"/><Relationship Id="rId229" Type="http://schemas.openxmlformats.org/officeDocument/2006/relationships/slide" Target="slides/slide229.xml"/><Relationship Id="rId19" Type="http://schemas.openxmlformats.org/officeDocument/2006/relationships/slide" Target="slides/slide19.xml"/><Relationship Id="rId224" Type="http://schemas.openxmlformats.org/officeDocument/2006/relationships/slide" Target="slides/slide224.xml"/><Relationship Id="rId240" Type="http://schemas.openxmlformats.org/officeDocument/2006/relationships/slide" Target="slides/slide240.xml"/><Relationship Id="rId245" Type="http://schemas.openxmlformats.org/officeDocument/2006/relationships/slide" Target="slides/slide245.xml"/><Relationship Id="rId261" Type="http://schemas.openxmlformats.org/officeDocument/2006/relationships/slide" Target="slides/slide262.xml"/><Relationship Id="rId266" Type="http://schemas.openxmlformats.org/officeDocument/2006/relationships/slide" Target="slides/slide267.xml"/><Relationship Id="rId287" Type="http://schemas.openxmlformats.org/officeDocument/2006/relationships/slide" Target="slides/slide288.xml"/><Relationship Id="rId14" Type="http://schemas.openxmlformats.org/officeDocument/2006/relationships/slide" Target="slides/slide14.xml"/><Relationship Id="rId30" Type="http://schemas.openxmlformats.org/officeDocument/2006/relationships/slide" Target="slides/slide30.xml"/><Relationship Id="rId35" Type="http://schemas.openxmlformats.org/officeDocument/2006/relationships/slide" Target="slides/slide35.xml"/><Relationship Id="rId56" Type="http://schemas.openxmlformats.org/officeDocument/2006/relationships/slide" Target="slides/slide56.xml"/><Relationship Id="rId77" Type="http://schemas.openxmlformats.org/officeDocument/2006/relationships/slide" Target="slides/slide77.xml"/><Relationship Id="rId100" Type="http://schemas.openxmlformats.org/officeDocument/2006/relationships/slide" Target="slides/slide100.xml"/><Relationship Id="rId105" Type="http://schemas.openxmlformats.org/officeDocument/2006/relationships/slide" Target="slides/slide105.xml"/><Relationship Id="rId126" Type="http://schemas.openxmlformats.org/officeDocument/2006/relationships/slide" Target="slides/slide126.xml"/><Relationship Id="rId147" Type="http://schemas.openxmlformats.org/officeDocument/2006/relationships/slide" Target="slides/slide147.xml"/><Relationship Id="rId168" Type="http://schemas.openxmlformats.org/officeDocument/2006/relationships/slide" Target="slides/slide168.xml"/><Relationship Id="rId282" Type="http://schemas.openxmlformats.org/officeDocument/2006/relationships/slide" Target="slides/slide283.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93" Type="http://schemas.openxmlformats.org/officeDocument/2006/relationships/slide" Target="slides/slide93.xml"/><Relationship Id="rId98" Type="http://schemas.openxmlformats.org/officeDocument/2006/relationships/slide" Target="slides/slide98.xml"/><Relationship Id="rId121" Type="http://schemas.openxmlformats.org/officeDocument/2006/relationships/slide" Target="slides/slide121.xml"/><Relationship Id="rId142" Type="http://schemas.openxmlformats.org/officeDocument/2006/relationships/slide" Target="slides/slide142.xml"/><Relationship Id="rId163" Type="http://schemas.openxmlformats.org/officeDocument/2006/relationships/slide" Target="slides/slide163.xml"/><Relationship Id="rId184" Type="http://schemas.openxmlformats.org/officeDocument/2006/relationships/slide" Target="slides/slide184.xml"/><Relationship Id="rId189" Type="http://schemas.openxmlformats.org/officeDocument/2006/relationships/slide" Target="slides/slide189.xml"/><Relationship Id="rId219" Type="http://schemas.openxmlformats.org/officeDocument/2006/relationships/slide" Target="slides/slide219.xml"/><Relationship Id="rId3" Type="http://schemas.openxmlformats.org/officeDocument/2006/relationships/slide" Target="slides/slide3.xml"/><Relationship Id="rId214" Type="http://schemas.openxmlformats.org/officeDocument/2006/relationships/slide" Target="slides/slide214.xml"/><Relationship Id="rId230" Type="http://schemas.openxmlformats.org/officeDocument/2006/relationships/slide" Target="slides/slide230.xml"/><Relationship Id="rId235" Type="http://schemas.openxmlformats.org/officeDocument/2006/relationships/slide" Target="slides/slide235.xml"/><Relationship Id="rId251" Type="http://schemas.openxmlformats.org/officeDocument/2006/relationships/slide" Target="slides/slide251.xml"/><Relationship Id="rId256" Type="http://schemas.openxmlformats.org/officeDocument/2006/relationships/slide" Target="slides/slide257.xml"/><Relationship Id="rId277" Type="http://schemas.openxmlformats.org/officeDocument/2006/relationships/slide" Target="slides/slide278.xml"/><Relationship Id="rId298" Type="http://schemas.openxmlformats.org/officeDocument/2006/relationships/slide" Target="slides/slide299.xml"/><Relationship Id="rId25" Type="http://schemas.openxmlformats.org/officeDocument/2006/relationships/slide" Target="slides/slide25.xml"/><Relationship Id="rId46" Type="http://schemas.openxmlformats.org/officeDocument/2006/relationships/slide" Target="slides/slide46.xml"/><Relationship Id="rId67" Type="http://schemas.openxmlformats.org/officeDocument/2006/relationships/slide" Target="slides/slide67.xml"/><Relationship Id="rId116" Type="http://schemas.openxmlformats.org/officeDocument/2006/relationships/slide" Target="slides/slide116.xml"/><Relationship Id="rId137" Type="http://schemas.openxmlformats.org/officeDocument/2006/relationships/slide" Target="slides/slide137.xml"/><Relationship Id="rId158" Type="http://schemas.openxmlformats.org/officeDocument/2006/relationships/slide" Target="slides/slide158.xml"/><Relationship Id="rId272" Type="http://schemas.openxmlformats.org/officeDocument/2006/relationships/slide" Target="slides/slide273.xml"/><Relationship Id="rId293" Type="http://schemas.openxmlformats.org/officeDocument/2006/relationships/slide" Target="slides/slide294.xml"/><Relationship Id="rId20" Type="http://schemas.openxmlformats.org/officeDocument/2006/relationships/slide" Target="slides/slide20.xml"/><Relationship Id="rId41" Type="http://schemas.openxmlformats.org/officeDocument/2006/relationships/slide" Target="slides/slide41.xml"/><Relationship Id="rId62" Type="http://schemas.openxmlformats.org/officeDocument/2006/relationships/slide" Target="slides/slide62.xml"/><Relationship Id="rId83" Type="http://schemas.openxmlformats.org/officeDocument/2006/relationships/slide" Target="slides/slide83.xml"/><Relationship Id="rId88" Type="http://schemas.openxmlformats.org/officeDocument/2006/relationships/slide" Target="slides/slide88.xml"/><Relationship Id="rId111" Type="http://schemas.openxmlformats.org/officeDocument/2006/relationships/slide" Target="slides/slide111.xml"/><Relationship Id="rId132" Type="http://schemas.openxmlformats.org/officeDocument/2006/relationships/slide" Target="slides/slide132.xml"/><Relationship Id="rId153" Type="http://schemas.openxmlformats.org/officeDocument/2006/relationships/slide" Target="slides/slide153.xml"/><Relationship Id="rId174" Type="http://schemas.openxmlformats.org/officeDocument/2006/relationships/slide" Target="slides/slide174.xml"/><Relationship Id="rId179" Type="http://schemas.openxmlformats.org/officeDocument/2006/relationships/slide" Target="slides/slide179.xml"/><Relationship Id="rId195" Type="http://schemas.openxmlformats.org/officeDocument/2006/relationships/slide" Target="slides/slide195.xml"/><Relationship Id="rId209" Type="http://schemas.openxmlformats.org/officeDocument/2006/relationships/slide" Target="slides/slide209.xml"/><Relationship Id="rId190" Type="http://schemas.openxmlformats.org/officeDocument/2006/relationships/slide" Target="slides/slide190.xml"/><Relationship Id="rId204" Type="http://schemas.openxmlformats.org/officeDocument/2006/relationships/slide" Target="slides/slide204.xml"/><Relationship Id="rId220" Type="http://schemas.openxmlformats.org/officeDocument/2006/relationships/slide" Target="slides/slide220.xml"/><Relationship Id="rId225" Type="http://schemas.openxmlformats.org/officeDocument/2006/relationships/slide" Target="slides/slide225.xml"/><Relationship Id="rId241" Type="http://schemas.openxmlformats.org/officeDocument/2006/relationships/slide" Target="slides/slide241.xml"/><Relationship Id="rId246" Type="http://schemas.openxmlformats.org/officeDocument/2006/relationships/slide" Target="slides/slide246.xml"/><Relationship Id="rId267" Type="http://schemas.openxmlformats.org/officeDocument/2006/relationships/slide" Target="slides/slide268.xml"/><Relationship Id="rId288" Type="http://schemas.openxmlformats.org/officeDocument/2006/relationships/slide" Target="slides/slide289.xml"/><Relationship Id="rId15" Type="http://schemas.openxmlformats.org/officeDocument/2006/relationships/slide" Target="slides/slide15.xml"/><Relationship Id="rId36" Type="http://schemas.openxmlformats.org/officeDocument/2006/relationships/slide" Target="slides/slide36.xml"/><Relationship Id="rId57" Type="http://schemas.openxmlformats.org/officeDocument/2006/relationships/slide" Target="slides/slide57.xml"/><Relationship Id="rId106" Type="http://schemas.openxmlformats.org/officeDocument/2006/relationships/slide" Target="slides/slide106.xml"/><Relationship Id="rId127" Type="http://schemas.openxmlformats.org/officeDocument/2006/relationships/slide" Target="slides/slide127.xml"/><Relationship Id="rId262" Type="http://schemas.openxmlformats.org/officeDocument/2006/relationships/slide" Target="slides/slide263.xml"/><Relationship Id="rId283" Type="http://schemas.openxmlformats.org/officeDocument/2006/relationships/slide" Target="slides/slide284.xml"/><Relationship Id="rId10" Type="http://schemas.openxmlformats.org/officeDocument/2006/relationships/slide" Target="slides/slide10.xml"/><Relationship Id="rId31" Type="http://schemas.openxmlformats.org/officeDocument/2006/relationships/slide" Target="slides/slide31.xml"/><Relationship Id="rId52" Type="http://schemas.openxmlformats.org/officeDocument/2006/relationships/slide" Target="slides/slide52.xml"/><Relationship Id="rId73" Type="http://schemas.openxmlformats.org/officeDocument/2006/relationships/slide" Target="slides/slide73.xml"/><Relationship Id="rId78" Type="http://schemas.openxmlformats.org/officeDocument/2006/relationships/slide" Target="slides/slide78.xml"/><Relationship Id="rId94" Type="http://schemas.openxmlformats.org/officeDocument/2006/relationships/slide" Target="slides/slide94.xml"/><Relationship Id="rId99" Type="http://schemas.openxmlformats.org/officeDocument/2006/relationships/slide" Target="slides/slide99.xml"/><Relationship Id="rId101" Type="http://schemas.openxmlformats.org/officeDocument/2006/relationships/slide" Target="slides/slide101.xml"/><Relationship Id="rId122" Type="http://schemas.openxmlformats.org/officeDocument/2006/relationships/slide" Target="slides/slide122.xml"/><Relationship Id="rId143" Type="http://schemas.openxmlformats.org/officeDocument/2006/relationships/slide" Target="slides/slide143.xml"/><Relationship Id="rId148" Type="http://schemas.openxmlformats.org/officeDocument/2006/relationships/slide" Target="slides/slide148.xml"/><Relationship Id="rId164" Type="http://schemas.openxmlformats.org/officeDocument/2006/relationships/slide" Target="slides/slide164.xml"/><Relationship Id="rId169" Type="http://schemas.openxmlformats.org/officeDocument/2006/relationships/slide" Target="slides/slide169.xml"/><Relationship Id="rId185" Type="http://schemas.openxmlformats.org/officeDocument/2006/relationships/slide" Target="slides/slide185.xml"/><Relationship Id="rId4" Type="http://schemas.openxmlformats.org/officeDocument/2006/relationships/slide" Target="slides/slide4.xml"/><Relationship Id="rId9" Type="http://schemas.openxmlformats.org/officeDocument/2006/relationships/slide" Target="slides/slide9.xml"/><Relationship Id="rId180" Type="http://schemas.openxmlformats.org/officeDocument/2006/relationships/slide" Target="slides/slide180.xml"/><Relationship Id="rId210" Type="http://schemas.openxmlformats.org/officeDocument/2006/relationships/slide" Target="slides/slide210.xml"/><Relationship Id="rId215" Type="http://schemas.openxmlformats.org/officeDocument/2006/relationships/slide" Target="slides/slide215.xml"/><Relationship Id="rId236" Type="http://schemas.openxmlformats.org/officeDocument/2006/relationships/slide" Target="slides/slide236.xml"/><Relationship Id="rId257" Type="http://schemas.openxmlformats.org/officeDocument/2006/relationships/slide" Target="slides/slide258.xml"/><Relationship Id="rId278" Type="http://schemas.openxmlformats.org/officeDocument/2006/relationships/slide" Target="slides/slide279.xml"/><Relationship Id="rId26" Type="http://schemas.openxmlformats.org/officeDocument/2006/relationships/slide" Target="slides/slide26.xml"/><Relationship Id="rId231" Type="http://schemas.openxmlformats.org/officeDocument/2006/relationships/slide" Target="slides/slide231.xml"/><Relationship Id="rId252" Type="http://schemas.openxmlformats.org/officeDocument/2006/relationships/slide" Target="slides/slide253.xml"/><Relationship Id="rId273" Type="http://schemas.openxmlformats.org/officeDocument/2006/relationships/slide" Target="slides/slide274.xml"/><Relationship Id="rId294" Type="http://schemas.openxmlformats.org/officeDocument/2006/relationships/slide" Target="slides/slide295.xml"/><Relationship Id="rId47" Type="http://schemas.openxmlformats.org/officeDocument/2006/relationships/slide" Target="slides/slide47.xml"/><Relationship Id="rId68" Type="http://schemas.openxmlformats.org/officeDocument/2006/relationships/slide" Target="slides/slide68.xml"/><Relationship Id="rId89" Type="http://schemas.openxmlformats.org/officeDocument/2006/relationships/slide" Target="slides/slide89.xml"/><Relationship Id="rId112" Type="http://schemas.openxmlformats.org/officeDocument/2006/relationships/slide" Target="slides/slide112.xml"/><Relationship Id="rId133" Type="http://schemas.openxmlformats.org/officeDocument/2006/relationships/slide" Target="slides/slide133.xml"/><Relationship Id="rId154" Type="http://schemas.openxmlformats.org/officeDocument/2006/relationships/slide" Target="slides/slide154.xml"/><Relationship Id="rId175" Type="http://schemas.openxmlformats.org/officeDocument/2006/relationships/slide" Target="slides/slide175.xml"/><Relationship Id="rId196" Type="http://schemas.openxmlformats.org/officeDocument/2006/relationships/slide" Target="slides/slide196.xml"/><Relationship Id="rId200" Type="http://schemas.openxmlformats.org/officeDocument/2006/relationships/slide" Target="slides/slide200.xml"/><Relationship Id="rId16" Type="http://schemas.openxmlformats.org/officeDocument/2006/relationships/slide" Target="slides/slide16.xml"/><Relationship Id="rId221" Type="http://schemas.openxmlformats.org/officeDocument/2006/relationships/slide" Target="slides/slide221.xml"/><Relationship Id="rId242" Type="http://schemas.openxmlformats.org/officeDocument/2006/relationships/slide" Target="slides/slide242.xml"/><Relationship Id="rId263" Type="http://schemas.openxmlformats.org/officeDocument/2006/relationships/slide" Target="slides/slide264.xml"/><Relationship Id="rId284" Type="http://schemas.openxmlformats.org/officeDocument/2006/relationships/slide" Target="slides/slide285.xml"/><Relationship Id="rId37" Type="http://schemas.openxmlformats.org/officeDocument/2006/relationships/slide" Target="slides/slide37.xml"/><Relationship Id="rId58" Type="http://schemas.openxmlformats.org/officeDocument/2006/relationships/slide" Target="slides/slide58.xml"/><Relationship Id="rId79" Type="http://schemas.openxmlformats.org/officeDocument/2006/relationships/slide" Target="slides/slide79.xml"/><Relationship Id="rId102" Type="http://schemas.openxmlformats.org/officeDocument/2006/relationships/slide" Target="slides/slide102.xml"/><Relationship Id="rId123" Type="http://schemas.openxmlformats.org/officeDocument/2006/relationships/slide" Target="slides/slide123.xml"/><Relationship Id="rId144" Type="http://schemas.openxmlformats.org/officeDocument/2006/relationships/slide" Target="slides/slide144.xml"/><Relationship Id="rId90" Type="http://schemas.openxmlformats.org/officeDocument/2006/relationships/slide" Target="slides/slide90.xml"/><Relationship Id="rId165" Type="http://schemas.openxmlformats.org/officeDocument/2006/relationships/slide" Target="slides/slide165.xml"/><Relationship Id="rId186" Type="http://schemas.openxmlformats.org/officeDocument/2006/relationships/slide" Target="slides/slide186.xml"/><Relationship Id="rId211" Type="http://schemas.openxmlformats.org/officeDocument/2006/relationships/slide" Target="slides/slide211.xml"/><Relationship Id="rId232" Type="http://schemas.openxmlformats.org/officeDocument/2006/relationships/slide" Target="slides/slide232.xml"/><Relationship Id="rId253" Type="http://schemas.openxmlformats.org/officeDocument/2006/relationships/slide" Target="slides/slide254.xml"/><Relationship Id="rId274" Type="http://schemas.openxmlformats.org/officeDocument/2006/relationships/slide" Target="slides/slide275.xml"/><Relationship Id="rId295" Type="http://schemas.openxmlformats.org/officeDocument/2006/relationships/slide" Target="slides/slide296.xml"/><Relationship Id="rId27" Type="http://schemas.openxmlformats.org/officeDocument/2006/relationships/slide" Target="slides/slide27.xml"/><Relationship Id="rId48" Type="http://schemas.openxmlformats.org/officeDocument/2006/relationships/slide" Target="slides/slide48.xml"/><Relationship Id="rId69" Type="http://schemas.openxmlformats.org/officeDocument/2006/relationships/slide" Target="slides/slide69.xml"/><Relationship Id="rId113" Type="http://schemas.openxmlformats.org/officeDocument/2006/relationships/slide" Target="slides/slide113.xml"/><Relationship Id="rId134" Type="http://schemas.openxmlformats.org/officeDocument/2006/relationships/slide" Target="slides/slide134.xml"/><Relationship Id="rId80" Type="http://schemas.openxmlformats.org/officeDocument/2006/relationships/slide" Target="slides/slide80.xml"/><Relationship Id="rId155" Type="http://schemas.openxmlformats.org/officeDocument/2006/relationships/slide" Target="slides/slide155.xml"/><Relationship Id="rId176" Type="http://schemas.openxmlformats.org/officeDocument/2006/relationships/slide" Target="slides/slide176.xml"/><Relationship Id="rId197" Type="http://schemas.openxmlformats.org/officeDocument/2006/relationships/slide" Target="slides/slide197.xml"/><Relationship Id="rId201" Type="http://schemas.openxmlformats.org/officeDocument/2006/relationships/slide" Target="slides/slide201.xml"/><Relationship Id="rId222" Type="http://schemas.openxmlformats.org/officeDocument/2006/relationships/slide" Target="slides/slide222.xml"/><Relationship Id="rId243" Type="http://schemas.openxmlformats.org/officeDocument/2006/relationships/slide" Target="slides/slide243.xml"/><Relationship Id="rId264" Type="http://schemas.openxmlformats.org/officeDocument/2006/relationships/slide" Target="slides/slide265.xml"/><Relationship Id="rId285" Type="http://schemas.openxmlformats.org/officeDocument/2006/relationships/slide" Target="slides/slide286.xml"/><Relationship Id="rId17" Type="http://schemas.openxmlformats.org/officeDocument/2006/relationships/slide" Target="slides/slide17.xml"/><Relationship Id="rId38" Type="http://schemas.openxmlformats.org/officeDocument/2006/relationships/slide" Target="slides/slide38.xml"/><Relationship Id="rId59" Type="http://schemas.openxmlformats.org/officeDocument/2006/relationships/slide" Target="slides/slide59.xml"/><Relationship Id="rId103" Type="http://schemas.openxmlformats.org/officeDocument/2006/relationships/slide" Target="slides/slide103.xml"/><Relationship Id="rId124" Type="http://schemas.openxmlformats.org/officeDocument/2006/relationships/slide" Target="slides/slide124.xml"/><Relationship Id="rId70" Type="http://schemas.openxmlformats.org/officeDocument/2006/relationships/slide" Target="slides/slide70.xml"/><Relationship Id="rId91" Type="http://schemas.openxmlformats.org/officeDocument/2006/relationships/slide" Target="slides/slide91.xml"/><Relationship Id="rId145" Type="http://schemas.openxmlformats.org/officeDocument/2006/relationships/slide" Target="slides/slide145.xml"/><Relationship Id="rId166" Type="http://schemas.openxmlformats.org/officeDocument/2006/relationships/slide" Target="slides/slide166.xml"/><Relationship Id="rId187" Type="http://schemas.openxmlformats.org/officeDocument/2006/relationships/slide" Target="slides/slide187.xml"/><Relationship Id="rId1" Type="http://schemas.openxmlformats.org/officeDocument/2006/relationships/slide" Target="slides/slide1.xml"/><Relationship Id="rId212" Type="http://schemas.openxmlformats.org/officeDocument/2006/relationships/slide" Target="slides/slide212.xml"/><Relationship Id="rId233" Type="http://schemas.openxmlformats.org/officeDocument/2006/relationships/slide" Target="slides/slide233.xml"/><Relationship Id="rId254" Type="http://schemas.openxmlformats.org/officeDocument/2006/relationships/slide" Target="slides/slide255.xml"/><Relationship Id="rId28" Type="http://schemas.openxmlformats.org/officeDocument/2006/relationships/slide" Target="slides/slide28.xml"/><Relationship Id="rId49" Type="http://schemas.openxmlformats.org/officeDocument/2006/relationships/slide" Target="slides/slide49.xml"/><Relationship Id="rId114" Type="http://schemas.openxmlformats.org/officeDocument/2006/relationships/slide" Target="slides/slide114.xml"/><Relationship Id="rId275" Type="http://schemas.openxmlformats.org/officeDocument/2006/relationships/slide" Target="slides/slide276.xml"/><Relationship Id="rId296" Type="http://schemas.openxmlformats.org/officeDocument/2006/relationships/slide" Target="slides/slide297.xml"/><Relationship Id="rId60" Type="http://schemas.openxmlformats.org/officeDocument/2006/relationships/slide" Target="slides/slide60.xml"/><Relationship Id="rId81" Type="http://schemas.openxmlformats.org/officeDocument/2006/relationships/slide" Target="slides/slide81.xml"/><Relationship Id="rId135" Type="http://schemas.openxmlformats.org/officeDocument/2006/relationships/slide" Target="slides/slide135.xml"/><Relationship Id="rId156" Type="http://schemas.openxmlformats.org/officeDocument/2006/relationships/slide" Target="slides/slide156.xml"/><Relationship Id="rId177" Type="http://schemas.openxmlformats.org/officeDocument/2006/relationships/slide" Target="slides/slide177.xml"/><Relationship Id="rId198" Type="http://schemas.openxmlformats.org/officeDocument/2006/relationships/slide" Target="slides/slide198.xml"/><Relationship Id="rId202" Type="http://schemas.openxmlformats.org/officeDocument/2006/relationships/slide" Target="slides/slide202.xml"/><Relationship Id="rId223" Type="http://schemas.openxmlformats.org/officeDocument/2006/relationships/slide" Target="slides/slide223.xml"/><Relationship Id="rId244" Type="http://schemas.openxmlformats.org/officeDocument/2006/relationships/slide" Target="slides/slide244.xml"/><Relationship Id="rId18" Type="http://schemas.openxmlformats.org/officeDocument/2006/relationships/slide" Target="slides/slide18.xml"/><Relationship Id="rId39" Type="http://schemas.openxmlformats.org/officeDocument/2006/relationships/slide" Target="slides/slide39.xml"/><Relationship Id="rId265" Type="http://schemas.openxmlformats.org/officeDocument/2006/relationships/slide" Target="slides/slide266.xml"/><Relationship Id="rId286" Type="http://schemas.openxmlformats.org/officeDocument/2006/relationships/slide" Target="slides/slide287.xml"/><Relationship Id="rId50" Type="http://schemas.openxmlformats.org/officeDocument/2006/relationships/slide" Target="slides/slide50.xml"/><Relationship Id="rId104" Type="http://schemas.openxmlformats.org/officeDocument/2006/relationships/slide" Target="slides/slide104.xml"/><Relationship Id="rId125" Type="http://schemas.openxmlformats.org/officeDocument/2006/relationships/slide" Target="slides/slide125.xml"/><Relationship Id="rId146" Type="http://schemas.openxmlformats.org/officeDocument/2006/relationships/slide" Target="slides/slide146.xml"/><Relationship Id="rId167" Type="http://schemas.openxmlformats.org/officeDocument/2006/relationships/slide" Target="slides/slide167.xml"/><Relationship Id="rId188" Type="http://schemas.openxmlformats.org/officeDocument/2006/relationships/slide" Target="slides/slide18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3077739" cy="511731"/>
          </a:xfrm>
          <a:prstGeom prst="rect">
            <a:avLst/>
          </a:prstGeom>
        </p:spPr>
        <p:txBody>
          <a:bodyPr vert="horz" lIns="94768" tIns="47384" rIns="94768" bIns="47384" rtlCol="0"/>
          <a:lstStyle>
            <a:lvl1pPr algn="l">
              <a:defRPr sz="1200"/>
            </a:lvl1pPr>
          </a:lstStyle>
          <a:p>
            <a:endParaRPr lang="zh-TW" altLang="en-US"/>
          </a:p>
        </p:txBody>
      </p:sp>
      <p:sp>
        <p:nvSpPr>
          <p:cNvPr id="3" name="日期版面配置區 2"/>
          <p:cNvSpPr>
            <a:spLocks noGrp="1"/>
          </p:cNvSpPr>
          <p:nvPr>
            <p:ph type="dt" sz="quarter" idx="1"/>
          </p:nvPr>
        </p:nvSpPr>
        <p:spPr>
          <a:xfrm>
            <a:off x="4023093" y="1"/>
            <a:ext cx="3077739" cy="511731"/>
          </a:xfrm>
          <a:prstGeom prst="rect">
            <a:avLst/>
          </a:prstGeom>
        </p:spPr>
        <p:txBody>
          <a:bodyPr vert="horz" lIns="94768" tIns="47384" rIns="94768" bIns="47384" rtlCol="0"/>
          <a:lstStyle>
            <a:lvl1pPr algn="r">
              <a:defRPr sz="1200"/>
            </a:lvl1pPr>
          </a:lstStyle>
          <a:p>
            <a:fld id="{447A66D4-BCEB-4EA8-8340-5AB3B7C133F2}" type="datetimeFigureOut">
              <a:rPr lang="zh-TW" altLang="en-US" smtClean="0"/>
              <a:pPr/>
              <a:t>2019/3/2</a:t>
            </a:fld>
            <a:endParaRPr lang="zh-TW" altLang="en-US"/>
          </a:p>
        </p:txBody>
      </p:sp>
      <p:sp>
        <p:nvSpPr>
          <p:cNvPr id="4" name="頁尾版面配置區 3"/>
          <p:cNvSpPr>
            <a:spLocks noGrp="1"/>
          </p:cNvSpPr>
          <p:nvPr>
            <p:ph type="ftr" sz="quarter" idx="2"/>
          </p:nvPr>
        </p:nvSpPr>
        <p:spPr>
          <a:xfrm>
            <a:off x="1" y="9721107"/>
            <a:ext cx="3077739" cy="511731"/>
          </a:xfrm>
          <a:prstGeom prst="rect">
            <a:avLst/>
          </a:prstGeom>
        </p:spPr>
        <p:txBody>
          <a:bodyPr vert="horz" lIns="94768" tIns="47384" rIns="94768" bIns="47384"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4023093" y="9721107"/>
            <a:ext cx="3077739" cy="511731"/>
          </a:xfrm>
          <a:prstGeom prst="rect">
            <a:avLst/>
          </a:prstGeom>
        </p:spPr>
        <p:txBody>
          <a:bodyPr vert="horz" lIns="94768" tIns="47384" rIns="94768" bIns="47384"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3077739" cy="511731"/>
          </a:xfrm>
          <a:prstGeom prst="rect">
            <a:avLst/>
          </a:prstGeom>
        </p:spPr>
        <p:txBody>
          <a:bodyPr vert="horz" lIns="94768" tIns="47384" rIns="94768" bIns="47384" rtlCol="0"/>
          <a:lstStyle>
            <a:lvl1pPr algn="l">
              <a:defRPr sz="1200"/>
            </a:lvl1pPr>
          </a:lstStyle>
          <a:p>
            <a:endParaRPr lang="zh-TW" altLang="en-US"/>
          </a:p>
        </p:txBody>
      </p:sp>
      <p:sp>
        <p:nvSpPr>
          <p:cNvPr id="3" name="日期版面配置區 2"/>
          <p:cNvSpPr>
            <a:spLocks noGrp="1"/>
          </p:cNvSpPr>
          <p:nvPr>
            <p:ph type="dt" idx="1"/>
          </p:nvPr>
        </p:nvSpPr>
        <p:spPr>
          <a:xfrm>
            <a:off x="4023093" y="1"/>
            <a:ext cx="3077739" cy="511731"/>
          </a:xfrm>
          <a:prstGeom prst="rect">
            <a:avLst/>
          </a:prstGeom>
        </p:spPr>
        <p:txBody>
          <a:bodyPr vert="horz" lIns="94768" tIns="47384" rIns="94768" bIns="47384" rtlCol="0"/>
          <a:lstStyle>
            <a:lvl1pPr algn="r">
              <a:defRPr sz="1200"/>
            </a:lvl1pPr>
          </a:lstStyle>
          <a:p>
            <a:fld id="{4046D4AD-FA74-4D28-866A-AFA5BF5E3DCC}" type="datetimeFigureOut">
              <a:rPr lang="zh-TW" altLang="en-US" smtClean="0"/>
              <a:pPr/>
              <a:t>2019/3/2</a:t>
            </a:fld>
            <a:endParaRPr lang="zh-TW" altLang="en-US"/>
          </a:p>
        </p:txBody>
      </p:sp>
      <p:sp>
        <p:nvSpPr>
          <p:cNvPr id="4" name="投影片圖像版面配置區 3"/>
          <p:cNvSpPr>
            <a:spLocks noGrp="1" noRot="1" noChangeAspect="1"/>
          </p:cNvSpPr>
          <p:nvPr>
            <p:ph type="sldImg" idx="2"/>
          </p:nvPr>
        </p:nvSpPr>
        <p:spPr>
          <a:xfrm>
            <a:off x="992188" y="766763"/>
            <a:ext cx="5118100" cy="3838575"/>
          </a:xfrm>
          <a:prstGeom prst="rect">
            <a:avLst/>
          </a:prstGeom>
          <a:noFill/>
          <a:ln w="12700">
            <a:solidFill>
              <a:prstClr val="black"/>
            </a:solidFill>
          </a:ln>
        </p:spPr>
        <p:txBody>
          <a:bodyPr vert="horz" lIns="94768" tIns="47384" rIns="94768" bIns="47384" rtlCol="0" anchor="ctr"/>
          <a:lstStyle/>
          <a:p>
            <a:endParaRPr lang="zh-TW" altLang="en-US"/>
          </a:p>
        </p:txBody>
      </p:sp>
      <p:sp>
        <p:nvSpPr>
          <p:cNvPr id="5" name="備忘稿版面配置區 4"/>
          <p:cNvSpPr>
            <a:spLocks noGrp="1"/>
          </p:cNvSpPr>
          <p:nvPr>
            <p:ph type="body" sz="quarter" idx="3"/>
          </p:nvPr>
        </p:nvSpPr>
        <p:spPr>
          <a:xfrm>
            <a:off x="710248" y="4861441"/>
            <a:ext cx="5681980" cy="4605576"/>
          </a:xfrm>
          <a:prstGeom prst="rect">
            <a:avLst/>
          </a:prstGeom>
        </p:spPr>
        <p:txBody>
          <a:bodyPr vert="horz" lIns="94768" tIns="47384" rIns="94768" bIns="47384"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1" y="9721107"/>
            <a:ext cx="3077739" cy="511731"/>
          </a:xfrm>
          <a:prstGeom prst="rect">
            <a:avLst/>
          </a:prstGeom>
        </p:spPr>
        <p:txBody>
          <a:bodyPr vert="horz" lIns="94768" tIns="47384" rIns="94768" bIns="47384"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4023093" y="9721107"/>
            <a:ext cx="3077739" cy="511731"/>
          </a:xfrm>
          <a:prstGeom prst="rect">
            <a:avLst/>
          </a:prstGeom>
        </p:spPr>
        <p:txBody>
          <a:bodyPr vert="horz" lIns="94768" tIns="47384" rIns="94768" bIns="47384"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78</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31</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93</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143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237</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266</a:t>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278</a:t>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284</a:t>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285</a:t>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286</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288</a:t>
            </a:fld>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26873C-D15A-437B-A4B7-40B4A1E406F2}" type="slidenum">
              <a:rPr lang="zh-TW" altLang="en-US" smtClean="0"/>
              <a:pPr/>
              <a:t>298</a:t>
            </a:fld>
            <a:endParaRPr lang="zh-TW" altLang="en-US"/>
          </a:p>
        </p:txBody>
      </p:sp>
    </p:spTree>
    <p:extLst>
      <p:ext uri="{BB962C8B-B14F-4D97-AF65-F5344CB8AC3E}">
        <p14:creationId xmlns="" xmlns:p14="http://schemas.microsoft.com/office/powerpoint/2010/main" val="180106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49</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47684">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6969E9D-B408-452A-83C7-ACC280E9081D}" type="datetime1">
              <a:rPr lang="zh-TW" altLang="en-US" smtClean="0"/>
              <a:pPr/>
              <a:t>2019/3/2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347543B8-3277-4CCA-BDBF-48014021244A}" type="datetime1">
              <a:rPr lang="zh-TW" altLang="en-US" smtClean="0"/>
              <a:pPr/>
              <a:t>2019/3/2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978DCDB9-60BC-4A52-BA05-79165FDF2054}" type="datetime1">
              <a:rPr lang="zh-TW" altLang="en-US" smtClean="0"/>
              <a:pPr/>
              <a:t>2019/3/2</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ED4F0D4-675A-4E85-A1CD-366DA450BAFC}" type="datetime1">
              <a:rPr lang="zh-TW" altLang="en-US" smtClean="0"/>
              <a:pPr/>
              <a:t>2019/3/2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BB6C5565-0A06-4B75-8D0E-5F57399D8C20}" type="datetime1">
              <a:rPr lang="zh-TW" altLang="en-US" smtClean="0"/>
              <a:pPr/>
              <a:t>2019/3/2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6347313B-C024-4FF7-9CF5-B3E53B470549}" type="datetime1">
              <a:rPr lang="zh-TW" altLang="en-US" smtClean="0"/>
              <a:pPr/>
              <a:t>2019/3/2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D70DB4A9-4266-4920-B11A-16067877F4E6}" type="datetime1">
              <a:rPr lang="zh-TW" altLang="en-US" smtClean="0"/>
              <a:pPr/>
              <a:t>2019/3/2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18C3E9F6-C642-4B78-BC50-3B69B651C4D6}" type="datetime1">
              <a:rPr lang="zh-TW" altLang="en-US" smtClean="0"/>
              <a:pPr/>
              <a:t>2019/3/2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F61F67-E6D6-4FC5-985D-0620E46EEB15}" type="datetime1">
              <a:rPr lang="zh-TW" altLang="en-US" smtClean="0"/>
              <a:pPr/>
              <a:t>2019/3/2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AC3E8C8-4E62-42F9-8E64-F17B90E1E949}" type="datetime1">
              <a:rPr lang="zh-TW" altLang="en-US" smtClean="0"/>
              <a:pPr/>
              <a:t>2019/3/2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2A5CA925-127B-495E-8F30-05BC85E6F171}" type="datetime1">
              <a:rPr lang="zh-TW" altLang="en-US" smtClean="0"/>
              <a:pPr/>
              <a:t>2019/3/2</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0000"/>
            <a:lum/>
          </a:blip>
          <a:srcRect/>
          <a:stretch>
            <a:fillRect l="-43000" r="-15000"/>
          </a:stretch>
        </a:blipFill>
        <a:effectLst/>
      </p:bgPr>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1417F1B-F0E7-4884-973F-77D0AFB88267}" type="datetime1">
              <a:rPr lang="zh-TW" altLang="en-US" smtClean="0"/>
              <a:pPr/>
              <a:t>2019/3/2</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26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26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columbia.edu/~em36/wpdos/vdosplus.html" TargetMode="External"/><Relationship Id="rId2" Type="http://schemas.openxmlformats.org/officeDocument/2006/relationships/hyperlink" Target="https://www.dosbox.com/" TargetMode="External"/><Relationship Id="rId1" Type="http://schemas.openxmlformats.org/officeDocument/2006/relationships/slideLayout" Target="../slideLayouts/slideLayout2.xml"/><Relationship Id="rId5" Type="http://schemas.openxmlformats.org/officeDocument/2006/relationships/hyperlink" Target="http://www.masm32.com/download.htm" TargetMode="External"/><Relationship Id="rId4" Type="http://schemas.openxmlformats.org/officeDocument/2006/relationships/hyperlink" Target="https://sites.google.com/site/pcdosretro/enhdebug"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www.nasm.us/pub/nasm/releasebuilds/2.14.03rc2/win64/"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github.com/ricardoquesada/alink" TargetMode="External"/><Relationship Id="rId2" Type="http://schemas.openxmlformats.org/officeDocument/2006/relationships/hyperlink" Target="http://alink.sourceforge.net/download.html"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spike.scu.edu.au/~barry/interrupts.html"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9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2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sourceforge.net/projects/orwelldevcpp/"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mh-nexus.de/en/hxd/"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x64dbg.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2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5.bin"/><Relationship Id="rId4" Type="http://schemas.openxmlformats.org/officeDocument/2006/relationships/slide" Target="slide7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28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29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___1.xlsx"/></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slide" Target="slide268.xml"/><Relationship Id="rId4"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1"/>
          <p:cNvPicPr>
            <a:picLocks noChangeAspect="1" noChangeArrowheads="1"/>
          </p:cNvPicPr>
          <p:nvPr/>
        </p:nvPicPr>
        <p:blipFill>
          <a:blip r:embed="rId2" cstate="print"/>
          <a:srcRect/>
          <a:stretch>
            <a:fillRect/>
          </a:stretch>
        </p:blipFill>
        <p:spPr bwMode="auto">
          <a:xfrm>
            <a:off x="0" y="3429000"/>
            <a:ext cx="9144000" cy="3384677"/>
          </a:xfrm>
          <a:prstGeom prst="rect">
            <a:avLst/>
          </a:prstGeom>
          <a:noFill/>
          <a:ln w="9525">
            <a:noFill/>
            <a:miter lim="800000"/>
            <a:headEnd/>
            <a:tailEnd/>
          </a:ln>
        </p:spPr>
      </p:pic>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從軟體層面分析資安</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電腦軟體架構</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10</a:t>
            </a:fld>
            <a:endParaRPr lang="zh-TW" altLang="en-US"/>
          </a:p>
        </p:txBody>
      </p:sp>
      <p:graphicFrame>
        <p:nvGraphicFramePr>
          <p:cNvPr id="4" name="表格 3"/>
          <p:cNvGraphicFramePr>
            <a:graphicFrameLocks noGrp="1"/>
          </p:cNvGraphicFramePr>
          <p:nvPr/>
        </p:nvGraphicFramePr>
        <p:xfrm>
          <a:off x="1691680" y="2132856"/>
          <a:ext cx="6096000" cy="4312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zh-TW" altLang="en-US" dirty="0" smtClean="0"/>
                        <a:t>層面</a:t>
                      </a:r>
                      <a:endParaRPr lang="zh-TW" altLang="en-US" dirty="0"/>
                    </a:p>
                  </a:txBody>
                  <a:tcPr/>
                </a:tc>
                <a:tc>
                  <a:txBody>
                    <a:bodyPr/>
                    <a:lstStyle/>
                    <a:p>
                      <a:r>
                        <a:rPr lang="zh-TW" altLang="en-US" dirty="0" smtClean="0"/>
                        <a:t>內容</a:t>
                      </a:r>
                      <a:endParaRPr lang="zh-TW" altLang="en-US" dirty="0"/>
                    </a:p>
                  </a:txBody>
                  <a:tcPr/>
                </a:tc>
              </a:tr>
              <a:tr h="370840">
                <a:tc>
                  <a:txBody>
                    <a:bodyPr/>
                    <a:lstStyle/>
                    <a:p>
                      <a:r>
                        <a:rPr lang="zh-TW" altLang="en-US" b="1" dirty="0" smtClean="0">
                          <a:solidFill>
                            <a:srgbClr val="FF0000"/>
                          </a:solidFill>
                        </a:rPr>
                        <a:t>軟體</a:t>
                      </a:r>
                      <a:endParaRPr lang="zh-TW" altLang="en-US" b="1" dirty="0">
                        <a:solidFill>
                          <a:srgbClr val="FF0000"/>
                        </a:solidFill>
                      </a:endParaRPr>
                    </a:p>
                  </a:txBody>
                  <a:tcPr/>
                </a:tc>
                <a:tc>
                  <a:txBody>
                    <a:bodyPr/>
                    <a:lstStyle/>
                    <a:p>
                      <a:r>
                        <a:rPr lang="zh-TW" altLang="en-US" b="1" dirty="0" smtClean="0">
                          <a:solidFill>
                            <a:srgbClr val="FF0000"/>
                          </a:solidFill>
                        </a:rPr>
                        <a:t>瀏覽器、伺服器、系統管理、文書處理、遊戲</a:t>
                      </a:r>
                      <a:endParaRPr lang="zh-TW" altLang="en-US" b="1" dirty="0">
                        <a:solidFill>
                          <a:srgbClr val="FF0000"/>
                        </a:solidFill>
                      </a:endParaRPr>
                    </a:p>
                  </a:txBody>
                  <a:tcPr/>
                </a:tc>
              </a:tr>
              <a:tr h="370840">
                <a:tc>
                  <a:txBody>
                    <a:bodyPr/>
                    <a:lstStyle/>
                    <a:p>
                      <a:r>
                        <a:rPr lang="zh-TW" altLang="en-US" b="1" dirty="0" smtClean="0">
                          <a:solidFill>
                            <a:srgbClr val="FF0000"/>
                          </a:solidFill>
                        </a:rPr>
                        <a:t>應用程式介面</a:t>
                      </a:r>
                      <a:r>
                        <a:rPr lang="en-US" altLang="zh-TW" b="1" dirty="0" smtClean="0">
                          <a:solidFill>
                            <a:srgbClr val="FF0000"/>
                          </a:solidFill>
                        </a:rPr>
                        <a:t>/</a:t>
                      </a:r>
                      <a:r>
                        <a:rPr lang="zh-TW" altLang="en-US" b="1" dirty="0" smtClean="0">
                          <a:solidFill>
                            <a:srgbClr val="FF0000"/>
                          </a:solidFill>
                        </a:rPr>
                        <a:t>框架</a:t>
                      </a:r>
                      <a:endParaRPr lang="zh-TW" altLang="en-US" b="1" dirty="0">
                        <a:solidFill>
                          <a:srgbClr val="FF0000"/>
                        </a:solidFill>
                      </a:endParaRPr>
                    </a:p>
                  </a:txBody>
                  <a:tcPr/>
                </a:tc>
                <a:tc>
                  <a:txBody>
                    <a:bodyPr/>
                    <a:lstStyle/>
                    <a:p>
                      <a:r>
                        <a:rPr lang="en-US" altLang="zh-TW" b="1" dirty="0" smtClean="0">
                          <a:solidFill>
                            <a:srgbClr val="FF0000"/>
                          </a:solidFill>
                        </a:rPr>
                        <a:t>C</a:t>
                      </a:r>
                      <a:r>
                        <a:rPr lang="zh-TW" altLang="en-US" b="1" dirty="0" smtClean="0">
                          <a:solidFill>
                            <a:srgbClr val="FF0000"/>
                          </a:solidFill>
                        </a:rPr>
                        <a:t>函式庫、影像</a:t>
                      </a:r>
                      <a:r>
                        <a:rPr lang="en-US" altLang="zh-TW" b="1" dirty="0" smtClean="0">
                          <a:solidFill>
                            <a:srgbClr val="FF0000"/>
                          </a:solidFill>
                        </a:rPr>
                        <a:t>/3D/</a:t>
                      </a:r>
                      <a:r>
                        <a:rPr lang="zh-TW" altLang="en-US" b="1" dirty="0" smtClean="0">
                          <a:solidFill>
                            <a:srgbClr val="FF0000"/>
                          </a:solidFill>
                        </a:rPr>
                        <a:t>動畫處理、圖形介面</a:t>
                      </a:r>
                      <a:endParaRPr lang="zh-TW" altLang="en-US" b="1" dirty="0">
                        <a:solidFill>
                          <a:srgbClr val="FF0000"/>
                        </a:solidFill>
                      </a:endParaRPr>
                    </a:p>
                  </a:txBody>
                  <a:tcPr/>
                </a:tc>
              </a:tr>
              <a:tr h="370840">
                <a:tc>
                  <a:txBody>
                    <a:bodyPr/>
                    <a:lstStyle/>
                    <a:p>
                      <a:r>
                        <a:rPr lang="zh-TW" altLang="en-US" b="1" dirty="0" smtClean="0">
                          <a:solidFill>
                            <a:schemeClr val="accent2">
                              <a:lumMod val="50000"/>
                            </a:schemeClr>
                          </a:solidFill>
                        </a:rPr>
                        <a:t>驅動</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軟硬體驅動</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作業系統</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進程、記憶體、檔案等資源管理</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韌體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晶片韌體、</a:t>
                      </a:r>
                      <a:r>
                        <a:rPr lang="en-US" altLang="zh-TW" b="1" dirty="0" smtClean="0">
                          <a:solidFill>
                            <a:schemeClr val="accent2">
                              <a:lumMod val="50000"/>
                            </a:schemeClr>
                          </a:solidFill>
                        </a:rPr>
                        <a:t>ME</a:t>
                      </a:r>
                      <a:r>
                        <a:rPr lang="zh-TW" altLang="en-US" b="1" dirty="0" smtClean="0">
                          <a:solidFill>
                            <a:schemeClr val="accent2">
                              <a:lumMod val="50000"/>
                            </a:schemeClr>
                          </a:solidFill>
                        </a:rPr>
                        <a:t>、</a:t>
                      </a:r>
                      <a:r>
                        <a:rPr lang="en-US" altLang="zh-TW" b="1" dirty="0" smtClean="0">
                          <a:solidFill>
                            <a:schemeClr val="accent2">
                              <a:lumMod val="50000"/>
                            </a:schemeClr>
                          </a:solidFill>
                        </a:rPr>
                        <a:t>BIOS</a:t>
                      </a:r>
                      <a:r>
                        <a:rPr lang="zh-TW" altLang="en-US" b="1" dirty="0" smtClean="0">
                          <a:solidFill>
                            <a:schemeClr val="accent2">
                              <a:lumMod val="50000"/>
                            </a:schemeClr>
                          </a:solidFill>
                        </a:rPr>
                        <a:t>、</a:t>
                      </a:r>
                      <a:r>
                        <a:rPr lang="en-US" altLang="zh-TW" b="1" dirty="0" smtClean="0">
                          <a:solidFill>
                            <a:schemeClr val="accent2">
                              <a:lumMod val="50000"/>
                            </a:schemeClr>
                          </a:solidFill>
                        </a:rPr>
                        <a:t>UEFI</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硬體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a:t>
                      </a:r>
                      <a:r>
                        <a:rPr lang="en-US" altLang="zh-TW" b="1" dirty="0" smtClean="0">
                          <a:solidFill>
                            <a:schemeClr val="accent2">
                              <a:lumMod val="50000"/>
                            </a:schemeClr>
                          </a:solidFill>
                        </a:rPr>
                        <a:t>CPU</a:t>
                      </a:r>
                      <a:r>
                        <a:rPr lang="zh-TW" altLang="en-US" b="1" dirty="0" smtClean="0">
                          <a:solidFill>
                            <a:schemeClr val="accent2">
                              <a:lumMod val="50000"/>
                            </a:schemeClr>
                          </a:solidFill>
                        </a:rPr>
                        <a:t>、主機板、卡版</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周邊</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印表機、鍵盤、滑鼠、隨身碟等輸出入裝置</a:t>
                      </a:r>
                      <a:endParaRPr lang="zh-TW" altLang="en-US" b="1" dirty="0">
                        <a:solidFill>
                          <a:schemeClr val="accent2">
                            <a:lumMod val="50000"/>
                          </a:schemeClr>
                        </a:solidFill>
                      </a:endParaRPr>
                    </a:p>
                  </a:txBody>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
        <p:nvSpPr>
          <p:cNvPr id="10" name="文字方塊 9">
            <a:hlinkClick r:id="rId2" action="ppaction://hlinksldjump"/>
          </p:cNvPr>
          <p:cNvSpPr txBox="1"/>
          <p:nvPr/>
        </p:nvSpPr>
        <p:spPr>
          <a:xfrm>
            <a:off x="6876256"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102</a:t>
            </a:fld>
            <a:endParaRPr lang="zh-TW" altLang="en-US"/>
          </a:p>
        </p:txBody>
      </p:sp>
      <p:sp>
        <p:nvSpPr>
          <p:cNvPr id="5" name="文字方塊 4">
            <a:hlinkClick r:id="rId2"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103</a:t>
            </a:fld>
            <a:endParaRPr lang="zh-TW" altLang="en-US"/>
          </a:p>
        </p:txBody>
      </p:sp>
      <p:pic>
        <p:nvPicPr>
          <p:cNvPr id="4098" name="Picture 2" descr="#"/>
          <p:cNvPicPr>
            <a:picLocks noChangeAspect="1" noChangeArrowheads="1"/>
          </p:cNvPicPr>
          <p:nvPr/>
        </p:nvPicPr>
        <p:blipFill>
          <a:blip r:embed="rId2"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3"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sp>
        <p:nvSpPr>
          <p:cNvPr id="32" name="投影片編號版面配置區 31"/>
          <p:cNvSpPr>
            <a:spLocks noGrp="1"/>
          </p:cNvSpPr>
          <p:nvPr>
            <p:ph type="sldNum" sz="quarter" idx="12"/>
          </p:nvPr>
        </p:nvSpPr>
        <p:spPr/>
        <p:txBody>
          <a:bodyPr/>
          <a:lstStyle/>
          <a:p>
            <a:fld id="{AC4F3721-7B86-4553-8DA8-FFD0BB461115}" type="slidenum">
              <a:rPr lang="zh-TW" altLang="en-US" smtClean="0"/>
              <a:pPr/>
              <a:t>106</a:t>
            </a:fld>
            <a:endParaRPr lang="zh-TW" altLang="en-US"/>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2"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3"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sp>
        <p:nvSpPr>
          <p:cNvPr id="18" name="投影片編號版面配置區 17"/>
          <p:cNvSpPr>
            <a:spLocks noGrp="1"/>
          </p:cNvSpPr>
          <p:nvPr>
            <p:ph type="sldNum" sz="quarter" idx="12"/>
          </p:nvPr>
        </p:nvSpPr>
        <p:spPr/>
        <p:txBody>
          <a:bodyPr/>
          <a:lstStyle/>
          <a:p>
            <a:fld id="{AC4F3721-7B86-4553-8DA8-FFD0BB461115}" type="slidenum">
              <a:rPr lang="zh-TW" altLang="en-US" smtClean="0"/>
              <a:pPr/>
              <a:t>107</a:t>
            </a:fld>
            <a:endParaRPr lang="zh-TW" altLang="en-US"/>
          </a:p>
        </p:txBody>
      </p:sp>
      <p:pic>
        <p:nvPicPr>
          <p:cNvPr id="4" name="Picture 2" descr="#"/>
          <p:cNvPicPr>
            <a:picLocks noChangeAspect="1" noChangeArrowheads="1"/>
          </p:cNvPicPr>
          <p:nvPr/>
        </p:nvPicPr>
        <p:blipFill>
          <a:blip r:embed="rId2"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2"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2"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pic>
        <p:nvPicPr>
          <p:cNvPr id="91138" name="Picture 2"/>
          <p:cNvPicPr>
            <a:picLocks noChangeAspect="1" noChangeArrowheads="1"/>
          </p:cNvPicPr>
          <p:nvPr/>
        </p:nvPicPr>
        <p:blipFill>
          <a:blip r:embed="rId2"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從理論層面分析資安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solidFill>
                  <a:schemeClr val="accent2">
                    <a:lumMod val="50000"/>
                  </a:schemeClr>
                </a:solidFill>
              </a:rPr>
              <a:t>靜態分析</a:t>
            </a:r>
            <a:r>
              <a:rPr lang="en-US" altLang="zh-TW" dirty="0" smtClean="0">
                <a:solidFill>
                  <a:schemeClr val="accent2">
                    <a:lumMod val="50000"/>
                  </a:schemeClr>
                </a:solidFill>
              </a:rPr>
              <a:t>(Static Analysis)</a:t>
            </a:r>
          </a:p>
          <a:p>
            <a:pPr lvl="1"/>
            <a:r>
              <a:rPr lang="zh-TW" altLang="en-US" dirty="0" smtClean="0">
                <a:solidFill>
                  <a:schemeClr val="accent2">
                    <a:lumMod val="50000"/>
                  </a:schemeClr>
                </a:solidFill>
              </a:rPr>
              <a:t>抽象釋義</a:t>
            </a:r>
            <a:r>
              <a:rPr lang="en-US" altLang="zh-TW" dirty="0" smtClean="0">
                <a:solidFill>
                  <a:schemeClr val="accent2">
                    <a:lumMod val="50000"/>
                  </a:schemeClr>
                </a:solidFill>
              </a:rPr>
              <a:t>(Abstract Interpretation)</a:t>
            </a:r>
          </a:p>
          <a:p>
            <a:pPr lvl="1"/>
            <a:r>
              <a:rPr lang="zh-TW" altLang="en-US" dirty="0" smtClean="0">
                <a:solidFill>
                  <a:schemeClr val="accent2">
                    <a:lumMod val="50000"/>
                  </a:schemeClr>
                </a:solidFill>
              </a:rPr>
              <a:t>逆向工程分析</a:t>
            </a:r>
            <a:r>
              <a:rPr lang="en-US" altLang="zh-TW" dirty="0" smtClean="0">
                <a:solidFill>
                  <a:schemeClr val="accent2">
                    <a:lumMod val="50000"/>
                  </a:schemeClr>
                </a:solidFill>
              </a:rPr>
              <a:t>(Reverse Engineering Analysis)</a:t>
            </a:r>
          </a:p>
          <a:p>
            <a:pPr lvl="1"/>
            <a:r>
              <a:rPr lang="en-US" altLang="zh-TW" dirty="0" smtClean="0">
                <a:solidFill>
                  <a:schemeClr val="accent2">
                    <a:lumMod val="50000"/>
                  </a:schemeClr>
                </a:solidFill>
              </a:rPr>
              <a:t>Call-Graph, Data/Control flow analysis</a:t>
            </a:r>
          </a:p>
          <a:p>
            <a:pPr lvl="1"/>
            <a:endParaRPr lang="en-US" altLang="zh-TW" dirty="0" smtClean="0">
              <a:solidFill>
                <a:schemeClr val="accent2">
                  <a:lumMod val="50000"/>
                </a:schemeClr>
              </a:solidFill>
            </a:endParaRPr>
          </a:p>
          <a:p>
            <a:r>
              <a:rPr lang="zh-TW" altLang="en-US" dirty="0" smtClean="0">
                <a:solidFill>
                  <a:schemeClr val="accent2">
                    <a:lumMod val="50000"/>
                  </a:schemeClr>
                </a:solidFill>
              </a:rPr>
              <a:t>動態分析</a:t>
            </a:r>
            <a:r>
              <a:rPr lang="en-US" altLang="zh-TW" dirty="0" smtClean="0">
                <a:solidFill>
                  <a:schemeClr val="accent2">
                    <a:lumMod val="50000"/>
                  </a:schemeClr>
                </a:solidFill>
              </a:rPr>
              <a:t>(Dynamic Analysis)</a:t>
            </a:r>
          </a:p>
          <a:p>
            <a:pPr lvl="1"/>
            <a:r>
              <a:rPr lang="zh-TW" altLang="en-US" dirty="0" smtClean="0">
                <a:solidFill>
                  <a:schemeClr val="accent2">
                    <a:lumMod val="50000"/>
                  </a:schemeClr>
                </a:solidFill>
              </a:rPr>
              <a:t>符號執行</a:t>
            </a:r>
            <a:r>
              <a:rPr lang="en-US" altLang="zh-TW" dirty="0" smtClean="0">
                <a:solidFill>
                  <a:schemeClr val="accent2">
                    <a:lumMod val="50000"/>
                  </a:schemeClr>
                </a:solidFill>
              </a:rPr>
              <a:t>(symbolic Execution)</a:t>
            </a:r>
          </a:p>
          <a:p>
            <a:pPr lvl="1"/>
            <a:r>
              <a:rPr lang="zh-TW" altLang="en-US" dirty="0" smtClean="0">
                <a:solidFill>
                  <a:schemeClr val="accent2">
                    <a:lumMod val="50000"/>
                  </a:schemeClr>
                </a:solidFill>
              </a:rPr>
              <a:t>儀控</a:t>
            </a:r>
            <a:r>
              <a:rPr lang="en-US" altLang="zh-TW" dirty="0" smtClean="0">
                <a:solidFill>
                  <a:schemeClr val="accent2">
                    <a:lumMod val="50000"/>
                  </a:schemeClr>
                </a:solidFill>
              </a:rPr>
              <a:t>(instrumentation)</a:t>
            </a:r>
            <a:endParaRPr lang="zh-TW" altLang="en-US" dirty="0">
              <a:solidFill>
                <a:schemeClr val="accent2">
                  <a:lumMod val="50000"/>
                </a:schemeClr>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dirty="0"/>
          </a:p>
        </p:txBody>
      </p:sp>
      <p:pic>
        <p:nvPicPr>
          <p:cNvPr id="117761" name="Picture 1"/>
          <p:cNvPicPr>
            <a:picLocks noChangeAspect="1" noChangeArrowheads="1"/>
          </p:cNvPicPr>
          <p:nvPr/>
        </p:nvPicPr>
        <p:blipFill>
          <a:blip r:embed="rId2"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111</a:t>
            </a:fld>
            <a:endParaRPr lang="zh-TW" altLang="en-US"/>
          </a:p>
        </p:txBody>
      </p:sp>
      <p:pic>
        <p:nvPicPr>
          <p:cNvPr id="117762" name="Picture 2"/>
          <p:cNvPicPr>
            <a:picLocks noChangeAspect="1" noChangeArrowheads="1"/>
          </p:cNvPicPr>
          <p:nvPr/>
        </p:nvPicPr>
        <p:blipFill>
          <a:blip r:embed="rId2"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112</a:t>
            </a:fld>
            <a:endParaRPr lang="zh-TW" altLang="en-US"/>
          </a:p>
        </p:txBody>
      </p:sp>
      <p:pic>
        <p:nvPicPr>
          <p:cNvPr id="114689" name="Picture 1"/>
          <p:cNvPicPr>
            <a:picLocks noChangeAspect="1" noChangeArrowheads="1"/>
          </p:cNvPicPr>
          <p:nvPr/>
        </p:nvPicPr>
        <p:blipFill>
          <a:blip r:embed="rId2"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密碼學</a:t>
            </a:r>
            <a:endParaRPr lang="en-US" altLang="zh-TW" dirty="0" smtClean="0"/>
          </a:p>
          <a:p>
            <a:pPr lvl="1"/>
            <a:r>
              <a:rPr lang="en-US" altLang="zh-TW" dirty="0" smtClean="0"/>
              <a:t>RSA, ECC</a:t>
            </a:r>
          </a:p>
          <a:p>
            <a:pPr lvl="1"/>
            <a:r>
              <a:rPr lang="en-US" altLang="zh-TW" dirty="0" smtClean="0"/>
              <a:t>Hash: MD5,SHA1</a:t>
            </a:r>
          </a:p>
          <a:p>
            <a:pPr lvl="1"/>
            <a:r>
              <a:rPr lang="en-US" altLang="zh-TW" dirty="0" smtClean="0"/>
              <a:t>Encoding: Base64</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pic>
        <p:nvPicPr>
          <p:cNvPr id="296963" name="Picture 3"/>
          <p:cNvPicPr>
            <a:picLocks noChangeAspect="1" noChangeArrowheads="1"/>
          </p:cNvPicPr>
          <p:nvPr/>
        </p:nvPicPr>
        <p:blipFill>
          <a:blip r:embed="rId2" cstate="print"/>
          <a:srcRect/>
          <a:stretch>
            <a:fillRect/>
          </a:stretch>
        </p:blipFill>
        <p:spPr bwMode="auto">
          <a:xfrm>
            <a:off x="3865612" y="0"/>
            <a:ext cx="5278388" cy="3956125"/>
          </a:xfrm>
          <a:prstGeom prst="rect">
            <a:avLst/>
          </a:prstGeom>
          <a:noFill/>
          <a:ln w="9525">
            <a:noFill/>
            <a:miter lim="800000"/>
            <a:headEnd/>
            <a:tailEnd/>
          </a:ln>
        </p:spPr>
      </p:pic>
      <p:pic>
        <p:nvPicPr>
          <p:cNvPr id="296964" name="Picture 4"/>
          <p:cNvPicPr>
            <a:picLocks noChangeAspect="1" noChangeArrowheads="1"/>
          </p:cNvPicPr>
          <p:nvPr/>
        </p:nvPicPr>
        <p:blipFill>
          <a:blip r:embed="rId3" cstate="print"/>
          <a:srcRect/>
          <a:stretch>
            <a:fillRect/>
          </a:stretch>
        </p:blipFill>
        <p:spPr bwMode="auto">
          <a:xfrm>
            <a:off x="3779912" y="4116558"/>
            <a:ext cx="5364088" cy="26058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118</a:t>
            </a:fld>
            <a:endParaRPr lang="zh-TW"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119</a:t>
            </a:fld>
            <a:endParaRPr lang="zh-TW" altLang="en-US"/>
          </a:p>
        </p:txBody>
      </p:sp>
      <p:pic>
        <p:nvPicPr>
          <p:cNvPr id="163843" name="Picture 3"/>
          <p:cNvPicPr>
            <a:picLocks noChangeAspect="1" noChangeArrowheads="1"/>
          </p:cNvPicPr>
          <p:nvPr/>
        </p:nvPicPr>
        <p:blipFill>
          <a:blip r:embed="rId2"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資安主要標的</a:t>
            </a:r>
            <a:r>
              <a:rPr lang="en-US" altLang="zh-TW" dirty="0" smtClean="0"/>
              <a:t>: </a:t>
            </a:r>
            <a:r>
              <a:rPr lang="zh-TW" altLang="en-US" dirty="0" smtClean="0"/>
              <a:t>駭客</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針對駭客攻擊手法</a:t>
            </a:r>
            <a:endParaRPr lang="en-US" altLang="zh-TW" dirty="0" smtClean="0"/>
          </a:p>
          <a:p>
            <a:pPr lvl="1"/>
            <a:r>
              <a:rPr lang="zh-TW" altLang="en-US" dirty="0" smtClean="0"/>
              <a:t>對目標人事物的資訊得到手</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12</a:t>
            </a:fld>
            <a:endParaRPr lang="zh-TW" altLang="en-US"/>
          </a:p>
        </p:txBody>
      </p:sp>
      <p:sp>
        <p:nvSpPr>
          <p:cNvPr id="4" name="矩形 3"/>
          <p:cNvSpPr/>
          <p:nvPr/>
        </p:nvSpPr>
        <p:spPr>
          <a:xfrm>
            <a:off x="1331640" y="3284984"/>
            <a:ext cx="25922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蒐集</a:t>
            </a:r>
            <a:r>
              <a:rPr lang="en-US" altLang="zh-TW" b="1" dirty="0" smtClean="0"/>
              <a:t>/</a:t>
            </a:r>
            <a:r>
              <a:rPr lang="zh-TW" altLang="en-US" b="1" dirty="0" smtClean="0"/>
              <a:t>取得</a:t>
            </a:r>
            <a:r>
              <a:rPr lang="en-US" altLang="zh-TW" b="1" dirty="0" smtClean="0"/>
              <a:t>/</a:t>
            </a:r>
            <a:r>
              <a:rPr lang="zh-TW" altLang="en-US" b="1" dirty="0" smtClean="0"/>
              <a:t>列舉資訊</a:t>
            </a:r>
            <a:endParaRPr lang="zh-TW" altLang="en-US" b="1" dirty="0"/>
          </a:p>
        </p:txBody>
      </p:sp>
      <p:sp>
        <p:nvSpPr>
          <p:cNvPr id="5" name="矩形 4"/>
          <p:cNvSpPr/>
          <p:nvPr/>
        </p:nvSpPr>
        <p:spPr>
          <a:xfrm>
            <a:off x="5220072" y="3284984"/>
            <a:ext cx="237626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暴力破解</a:t>
            </a:r>
            <a:r>
              <a:rPr lang="en-US" altLang="zh-TW" b="1" dirty="0" smtClean="0"/>
              <a:t>/</a:t>
            </a:r>
            <a:r>
              <a:rPr lang="zh-TW" altLang="en-US" b="1" dirty="0" smtClean="0"/>
              <a:t>列舉</a:t>
            </a:r>
            <a:endParaRPr lang="zh-TW" altLang="en-US" b="1" dirty="0"/>
          </a:p>
        </p:txBody>
      </p:sp>
      <p:cxnSp>
        <p:nvCxnSpPr>
          <p:cNvPr id="7" name="直線單箭頭接點 6"/>
          <p:cNvCxnSpPr>
            <a:stCxn id="4" idx="3"/>
            <a:endCxn id="5" idx="1"/>
          </p:cNvCxnSpPr>
          <p:nvPr/>
        </p:nvCxnSpPr>
        <p:spPr>
          <a:xfrm>
            <a:off x="3923928" y="3742184"/>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75656"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分析</a:t>
            </a:r>
            <a:r>
              <a:rPr lang="en-US" altLang="zh-TW" b="1" dirty="0" smtClean="0"/>
              <a:t>/ </a:t>
            </a:r>
            <a:r>
              <a:rPr lang="zh-TW" altLang="en-US" b="1" dirty="0" smtClean="0"/>
              <a:t>利用</a:t>
            </a:r>
            <a:r>
              <a:rPr lang="en-US" altLang="zh-TW" b="1" dirty="0" smtClean="0"/>
              <a:t>/</a:t>
            </a:r>
            <a:r>
              <a:rPr lang="zh-TW" altLang="en-US" b="1" dirty="0" smtClean="0"/>
              <a:t>撰寫程式</a:t>
            </a:r>
            <a:endParaRPr lang="zh-TW" altLang="en-US" b="1" dirty="0"/>
          </a:p>
        </p:txBody>
      </p:sp>
      <p:sp>
        <p:nvSpPr>
          <p:cNvPr id="9" name="矩形 8"/>
          <p:cNvSpPr/>
          <p:nvPr/>
        </p:nvSpPr>
        <p:spPr>
          <a:xfrm>
            <a:off x="5220072"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攻擊成功</a:t>
            </a:r>
            <a:endParaRPr lang="zh-TW" altLang="en-US" b="1" dirty="0"/>
          </a:p>
        </p:txBody>
      </p:sp>
      <p:cxnSp>
        <p:nvCxnSpPr>
          <p:cNvPr id="11" name="肘形接點 10"/>
          <p:cNvCxnSpPr>
            <a:stCxn id="5" idx="2"/>
            <a:endCxn id="8" idx="0"/>
          </p:cNvCxnSpPr>
          <p:nvPr/>
        </p:nvCxnSpPr>
        <p:spPr>
          <a:xfrm rot="5400000">
            <a:off x="4075094" y="2752074"/>
            <a:ext cx="885800" cy="3780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9" idx="1"/>
          </p:cNvCxnSpPr>
          <p:nvPr/>
        </p:nvCxnSpPr>
        <p:spPr>
          <a:xfrm>
            <a:off x="3779912" y="554238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120</a:t>
            </a:fld>
            <a:endParaRPr lang="zh-TW"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3"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4"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5" imgW="114120" imgH="215640" progId="Equation.3">
              <p:embed/>
            </p:oleObj>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3"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3"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4"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5"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6" imgW="266400" imgH="228600" progId="Equation.3">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a:t>
            </a:r>
            <a:endParaRPr lang="zh-TW" altLang="en-US" dirty="0"/>
          </a:p>
        </p:txBody>
      </p:sp>
      <p:sp>
        <p:nvSpPr>
          <p:cNvPr id="3" name="內容版面配置區 2"/>
          <p:cNvSpPr>
            <a:spLocks noGrp="1"/>
          </p:cNvSpPr>
          <p:nvPr>
            <p:ph idx="1"/>
          </p:nvPr>
        </p:nvSpPr>
        <p:spPr>
          <a:xfrm>
            <a:off x="0" y="1556792"/>
            <a:ext cx="9144000" cy="5301208"/>
          </a:xfrm>
        </p:spPr>
        <p:txBody>
          <a:bodyPr>
            <a:normAutofit fontScale="92500" lnSpcReduction="20000"/>
          </a:bodyPr>
          <a:lstStyle/>
          <a:p>
            <a:r>
              <a:rPr lang="zh-TW" altLang="en-US" dirty="0" smtClean="0"/>
              <a:t>初級教育</a:t>
            </a:r>
            <a:endParaRPr lang="en-US" altLang="zh-TW" dirty="0" smtClean="0"/>
          </a:p>
          <a:p>
            <a:pPr lvl="1"/>
            <a:r>
              <a:rPr lang="en-US" altLang="zh-TW" dirty="0" smtClean="0"/>
              <a:t>Android</a:t>
            </a:r>
            <a:r>
              <a:rPr lang="zh-TW" altLang="en-US" dirty="0" smtClean="0"/>
              <a:t>鑑識與資安測試</a:t>
            </a:r>
            <a:endParaRPr lang="en-US" altLang="zh-TW" dirty="0" smtClean="0"/>
          </a:p>
          <a:p>
            <a:pPr lvl="1"/>
            <a:r>
              <a:rPr lang="zh-TW" altLang="en-US" dirty="0" smtClean="0"/>
              <a:t>證照</a:t>
            </a:r>
            <a:endParaRPr lang="en-US" altLang="zh-TW" dirty="0" smtClean="0"/>
          </a:p>
          <a:p>
            <a:pPr lvl="1"/>
            <a:r>
              <a:rPr lang="zh-TW" altLang="en-US" dirty="0" smtClean="0"/>
              <a:t>網路流量分析</a:t>
            </a:r>
            <a:endParaRPr lang="en-US" altLang="zh-TW" dirty="0" smtClean="0"/>
          </a:p>
          <a:p>
            <a:pPr lvl="1"/>
            <a:r>
              <a:rPr lang="zh-TW" altLang="en-US" dirty="0" smtClean="0"/>
              <a:t>駭客攻擊與防禦技巧</a:t>
            </a:r>
            <a:endParaRPr lang="en-US" altLang="zh-TW" dirty="0" smtClean="0"/>
          </a:p>
          <a:p>
            <a:pPr lvl="1"/>
            <a:r>
              <a:rPr lang="en-US" altLang="zh-TW" dirty="0" smtClean="0"/>
              <a:t>X86/X64</a:t>
            </a:r>
            <a:r>
              <a:rPr lang="zh-TW" altLang="en-US" dirty="0" smtClean="0"/>
              <a:t>組合語言</a:t>
            </a:r>
            <a:endParaRPr lang="en-US" altLang="zh-TW" dirty="0" smtClean="0"/>
          </a:p>
          <a:p>
            <a:pPr lvl="1"/>
            <a:r>
              <a:rPr lang="en-US" altLang="zh-TW" dirty="0" smtClean="0"/>
              <a:t>ARM</a:t>
            </a:r>
          </a:p>
          <a:p>
            <a:pPr lvl="1"/>
            <a:r>
              <a:rPr lang="zh-TW" altLang="en-US" dirty="0" smtClean="0"/>
              <a:t>行動網路</a:t>
            </a:r>
            <a:endParaRPr lang="en-US" altLang="zh-TW" dirty="0" smtClean="0"/>
          </a:p>
          <a:p>
            <a:pPr lvl="1"/>
            <a:r>
              <a:rPr lang="zh-TW" altLang="en-US" dirty="0" smtClean="0"/>
              <a:t>網路鑑識</a:t>
            </a:r>
            <a:endParaRPr lang="en-US" altLang="zh-TW" dirty="0" smtClean="0"/>
          </a:p>
          <a:p>
            <a:pPr lvl="1"/>
            <a:r>
              <a:rPr lang="zh-TW" altLang="en-US" dirty="0" smtClean="0"/>
              <a:t>程式碼安全</a:t>
            </a:r>
            <a:endParaRPr lang="en-US" altLang="zh-TW" dirty="0" smtClean="0"/>
          </a:p>
          <a:p>
            <a:pPr lvl="1"/>
            <a:r>
              <a:rPr lang="zh-TW" altLang="en-US" dirty="0" smtClean="0"/>
              <a:t>弱點掃描</a:t>
            </a:r>
            <a:endParaRPr lang="en-US" altLang="zh-TW" dirty="0" smtClean="0"/>
          </a:p>
          <a:p>
            <a:pPr lvl="1"/>
            <a:r>
              <a:rPr lang="zh-TW" altLang="en-US" dirty="0" smtClean="0"/>
              <a:t>安全計算</a:t>
            </a:r>
            <a:endParaRPr lang="en-US" altLang="zh-TW"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13</a:t>
            </a:fld>
            <a:endParaRPr lang="zh-TW" altLang="en-US"/>
          </a:p>
        </p:txBody>
      </p:sp>
      <p:sp>
        <p:nvSpPr>
          <p:cNvPr id="4" name="文字方塊 3"/>
          <p:cNvSpPr txBox="1"/>
          <p:nvPr/>
        </p:nvSpPr>
        <p:spPr>
          <a:xfrm>
            <a:off x="467544" y="638132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文字方塊 4"/>
          <p:cNvSpPr txBox="1"/>
          <p:nvPr/>
        </p:nvSpPr>
        <p:spPr>
          <a:xfrm>
            <a:off x="4788024" y="2132856"/>
            <a:ext cx="3138680" cy="2973122"/>
          </a:xfrm>
          <a:prstGeom prst="rect">
            <a:avLst/>
          </a:prstGeom>
          <a:noFill/>
        </p:spPr>
        <p:txBody>
          <a:bodyPr wrap="none" rtlCol="0">
            <a:spAutoFit/>
          </a:bodyPr>
          <a:lstStyle/>
          <a:p>
            <a:pPr marL="731520" lvl="1" indent="-274320">
              <a:lnSpc>
                <a:spcPct val="80000"/>
              </a:lnSpc>
              <a:spcBef>
                <a:spcPct val="20000"/>
              </a:spcBef>
              <a:buClr>
                <a:schemeClr val="accent2"/>
              </a:buClr>
              <a:buSzPct val="90000"/>
              <a:buFont typeface="Wingdings"/>
              <a:buChar char=""/>
            </a:pPr>
            <a:r>
              <a:rPr lang="zh-TW" altLang="en-US" sz="2400" dirty="0"/>
              <a:t>網頁使用者辨識</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封包側錄與分析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惡意程式分析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原始碼重新分 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智慧卡</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 執行檔生命週期</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密碼學核心</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隱碼學</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a:p>
        </p:txBody>
      </p:sp>
      <p:pic>
        <p:nvPicPr>
          <p:cNvPr id="5" name="Picture 1"/>
          <p:cNvPicPr>
            <a:picLocks noChangeAspect="1" noChangeArrowheads="1"/>
          </p:cNvPicPr>
          <p:nvPr/>
        </p:nvPicPr>
        <p:blipFill>
          <a:blip r:embed="rId2" cstate="print"/>
          <a:srcRect/>
          <a:stretch>
            <a:fillRect/>
          </a:stretch>
        </p:blipFill>
        <p:spPr bwMode="auto">
          <a:xfrm>
            <a:off x="3868855" y="4437112"/>
            <a:ext cx="527514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a:p>
        </p:txBody>
      </p:sp>
      <p:sp>
        <p:nvSpPr>
          <p:cNvPr id="24" name="文字方塊 23"/>
          <p:cNvSpPr txBox="1"/>
          <p:nvPr/>
        </p:nvSpPr>
        <p:spPr>
          <a:xfrm>
            <a:off x="5724128" y="1844824"/>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pic>
        <p:nvPicPr>
          <p:cNvPr id="7" name="Picture 1"/>
          <p:cNvPicPr>
            <a:picLocks noChangeAspect="1" noChangeArrowheads="1"/>
          </p:cNvPicPr>
          <p:nvPr/>
        </p:nvPicPr>
        <p:blipFill>
          <a:blip r:embed="rId2" cstate="print"/>
          <a:srcRect/>
          <a:stretch>
            <a:fillRect/>
          </a:stretch>
        </p:blipFill>
        <p:spPr bwMode="auto">
          <a:xfrm>
            <a:off x="5709667" y="0"/>
            <a:ext cx="3434333" cy="157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395536" y="2132856"/>
            <a:ext cx="4067944" cy="4524315"/>
          </a:xfrm>
          <a:prstGeom prst="rect">
            <a:avLst/>
          </a:prstGeom>
          <a:noFill/>
        </p:spPr>
        <p:txBody>
          <a:bodyPr wrap="square" numCol="1"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status;</a:t>
            </a:r>
            <a:endParaRPr lang="zh-TW" altLang="en-US" dirty="0" smtClean="0"/>
          </a:p>
          <a:p>
            <a:r>
              <a:rPr lang="en-US" altLang="zh-TW" dirty="0" err="1" smtClean="0"/>
              <a:t>enum</a:t>
            </a:r>
            <a:r>
              <a:rPr lang="en-US" altLang="zh-TW" dirty="0" smtClean="0"/>
              <a:t> </a:t>
            </a:r>
            <a:r>
              <a:rPr lang="en-US" altLang="zh-TW" dirty="0" err="1" smtClean="0"/>
              <a:t>machine_event</a:t>
            </a:r>
            <a:r>
              <a:rPr lang="en-US" altLang="zh-TW" dirty="0" smtClean="0"/>
              <a:t> event;</a:t>
            </a:r>
          </a:p>
          <a:p>
            <a:r>
              <a:rPr lang="en-US" altLang="zh-TW" dirty="0" err="1" smtClean="0"/>
              <a:t>Int</a:t>
            </a:r>
            <a:r>
              <a:rPr lang="en-US" altLang="zh-TW" dirty="0" smtClean="0"/>
              <a:t> </a:t>
            </a:r>
            <a:r>
              <a:rPr lang="en-US" altLang="zh-TW" dirty="0" err="1" smtClean="0"/>
              <a:t>not_exit</a:t>
            </a:r>
            <a:r>
              <a:rPr lang="en-US" altLang="zh-TW" dirty="0" smtClean="0"/>
              <a:t> = 1;</a:t>
            </a:r>
          </a:p>
          <a:p>
            <a:r>
              <a:rPr lang="en-US" altLang="zh-TW" dirty="0" err="1" smtClean="0"/>
              <a:t>Int</a:t>
            </a:r>
            <a:r>
              <a:rPr lang="en-US" altLang="zh-TW" dirty="0" smtClean="0"/>
              <a:t> money = 0, coin, item, num;</a:t>
            </a:r>
          </a:p>
          <a:p>
            <a:r>
              <a:rPr lang="en-US" altLang="zh-TW" dirty="0" smtClean="0"/>
              <a:t> Status = </a:t>
            </a:r>
            <a:r>
              <a:rPr lang="en-US" altLang="zh-TW" b="1" dirty="0" err="1" smtClean="0">
                <a:solidFill>
                  <a:srgbClr val="00B050"/>
                </a:solidFill>
              </a:rPr>
              <a:t>wait_coin</a:t>
            </a:r>
            <a:r>
              <a:rPr lang="en-US" altLang="zh-TW" dirty="0" smtClean="0"/>
              <a:t>;</a:t>
            </a:r>
          </a:p>
          <a:p>
            <a:r>
              <a:rPr lang="en-US" altLang="zh-TW" dirty="0" smtClean="0">
                <a:solidFill>
                  <a:srgbClr val="FF0000"/>
                </a:solidFill>
              </a:rPr>
              <a:t>while</a:t>
            </a:r>
            <a:r>
              <a:rPr lang="en-US" altLang="zh-TW" dirty="0" smtClean="0"/>
              <a:t>(</a:t>
            </a:r>
            <a:r>
              <a:rPr lang="en-US" altLang="zh-TW" dirty="0" err="1" smtClean="0"/>
              <a:t>not_exit</a:t>
            </a:r>
            <a:r>
              <a:rPr lang="en-US" altLang="zh-TW" dirty="0" smtClean="0"/>
              <a:t>){</a:t>
            </a:r>
          </a:p>
          <a:p>
            <a:r>
              <a:rPr lang="en-US" altLang="zh-TW" dirty="0" smtClean="0"/>
              <a:t>       </a:t>
            </a:r>
            <a:r>
              <a:rPr lang="en-US" altLang="zh-TW" dirty="0" smtClean="0">
                <a:solidFill>
                  <a:srgbClr val="FF0000"/>
                </a:solidFill>
              </a:rPr>
              <a:t>switch</a:t>
            </a:r>
            <a:r>
              <a:rPr lang="en-US" altLang="zh-TW" dirty="0" smtClean="0"/>
              <a:t>(status){</a:t>
            </a:r>
          </a:p>
          <a:p>
            <a:r>
              <a:rPr lang="en-US" altLang="zh-TW" dirty="0" smtClean="0"/>
              <a:t>             case </a:t>
            </a:r>
            <a:r>
              <a:rPr lang="en-US" altLang="zh-TW" b="1" dirty="0" err="1" smtClean="0">
                <a:solidFill>
                  <a:srgbClr val="00B050"/>
                </a:solidFill>
              </a:rPr>
              <a:t>wait_coin</a:t>
            </a:r>
            <a:r>
              <a:rPr lang="en-US" altLang="zh-TW" dirty="0" smtClean="0"/>
              <a:t>:{</a:t>
            </a:r>
          </a:p>
          <a:p>
            <a:r>
              <a:rPr lang="en-US" altLang="zh-TW" dirty="0" smtClean="0"/>
              <a:t>                    money = 0;</a:t>
            </a:r>
          </a:p>
          <a:p>
            <a:r>
              <a:rPr lang="zh-TW" altLang="en-US" dirty="0" smtClean="0"/>
              <a:t>                   </a:t>
            </a:r>
            <a:r>
              <a:rPr lang="en-US" altLang="zh-TW" dirty="0" err="1" smtClean="0"/>
              <a:t>print_out</a:t>
            </a:r>
            <a:r>
              <a:rPr lang="en-US" altLang="zh-TW" dirty="0" smtClean="0"/>
              <a:t>(“</a:t>
            </a:r>
            <a:r>
              <a:rPr lang="zh-TW" altLang="en-US" dirty="0" smtClean="0"/>
              <a:t>請插入銅板</a:t>
            </a:r>
            <a:r>
              <a:rPr lang="en-US" altLang="zh-TW" dirty="0" smtClean="0"/>
              <a:t>:</a:t>
            </a:r>
            <a:r>
              <a:rPr lang="zh-TW" altLang="en-US" dirty="0" smtClean="0"/>
              <a:t> </a:t>
            </a:r>
            <a:r>
              <a:rPr lang="en-US" altLang="zh-TW" dirty="0" smtClean="0"/>
              <a:t>”);</a:t>
            </a:r>
          </a:p>
          <a:p>
            <a:r>
              <a:rPr lang="en-US" altLang="zh-TW" dirty="0" smtClean="0"/>
              <a:t>                   event, coin = input();</a:t>
            </a:r>
          </a:p>
          <a:p>
            <a:r>
              <a:rPr lang="en-US" altLang="zh-TW" dirty="0" smtClean="0"/>
              <a:t>                   if(event== </a:t>
            </a:r>
            <a:r>
              <a:rPr lang="en-US" altLang="zh-TW" b="1" dirty="0" err="1" smtClean="0">
                <a:solidFill>
                  <a:srgbClr val="00B0F0"/>
                </a:solidFill>
              </a:rPr>
              <a:t>insert_coin</a:t>
            </a:r>
            <a:r>
              <a:rPr lang="en-US" altLang="zh-TW" dirty="0" smtClean="0"/>
              <a:t>){</a:t>
            </a:r>
          </a:p>
          <a:p>
            <a:r>
              <a:rPr lang="en-US" altLang="zh-TW" dirty="0" smtClean="0"/>
              <a:t>                          money += coin;</a:t>
            </a:r>
          </a:p>
          <a:p>
            <a:r>
              <a:rPr lang="en-US" altLang="zh-TW" dirty="0" smtClean="0"/>
              <a:t>                          status = </a:t>
            </a:r>
            <a:r>
              <a:rPr lang="en-US" altLang="zh-TW" b="1" dirty="0" err="1" smtClean="0">
                <a:solidFill>
                  <a:srgbClr val="00B050"/>
                </a:solidFill>
              </a:rPr>
              <a:t>add_coin</a:t>
            </a:r>
            <a:r>
              <a:rPr lang="en-US" altLang="zh-TW" b="1" dirty="0" smtClean="0">
                <a:solidFill>
                  <a:srgbClr val="00B050"/>
                </a:solidFill>
              </a:rPr>
              <a:t>;</a:t>
            </a:r>
            <a:endParaRPr lang="en-US" altLang="zh-TW" dirty="0" smtClean="0"/>
          </a:p>
          <a:p>
            <a:r>
              <a:rPr lang="en-US" altLang="zh-TW" dirty="0" smtClean="0"/>
              <a:t>                   }</a:t>
            </a:r>
          </a:p>
          <a:p>
            <a:r>
              <a:rPr lang="en-US" altLang="zh-TW" dirty="0" smtClean="0"/>
              <a:t>             }break;</a:t>
            </a:r>
            <a:endParaRPr lang="zh-TW" altLang="en-US" dirty="0"/>
          </a:p>
        </p:txBody>
      </p:sp>
      <p:pic>
        <p:nvPicPr>
          <p:cNvPr id="265217"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1" name="矩形 10"/>
          <p:cNvSpPr/>
          <p:nvPr/>
        </p:nvSpPr>
        <p:spPr>
          <a:xfrm>
            <a:off x="5364088" y="1988840"/>
            <a:ext cx="1224136" cy="6480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23928" y="4077072"/>
            <a:ext cx="5057795"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b="1" dirty="0" smtClean="0"/>
              <a:t>等待銅板</a:t>
            </a:r>
            <a:r>
              <a:rPr lang="en-US" altLang="zh-TW" sz="1100" b="1" dirty="0" smtClean="0"/>
              <a:t>(</a:t>
            </a:r>
            <a:r>
              <a:rPr lang="en-US" altLang="zh-TW" sz="1100" b="1" dirty="0" err="1" smtClean="0"/>
              <a:t>wait_coin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wait_coin</a:t>
            </a:r>
            <a:r>
              <a:rPr lang="en-US" altLang="zh-TW" sz="1100" b="1" dirty="0" smtClean="0"/>
              <a:t>-&gt; </a:t>
            </a:r>
            <a:r>
              <a:rPr lang="en-US" altLang="zh-TW" sz="1100" b="1" dirty="0" err="1" smtClean="0"/>
              <a:t>add_coin</a:t>
            </a:r>
            <a:endParaRPr lang="en-US" altLang="zh-TW" sz="1100" b="1"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468560" y="2132856"/>
            <a:ext cx="4752528" cy="3477875"/>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add_coin</a:t>
            </a:r>
            <a:r>
              <a:rPr lang="en-US" altLang="zh-TW" sz="2000" dirty="0" smtClean="0"/>
              <a:t>:{</a:t>
            </a:r>
          </a:p>
          <a:p>
            <a:r>
              <a:rPr lang="zh-TW" altLang="en-US" sz="2000" dirty="0" smtClean="0"/>
              <a:t>                   </a:t>
            </a:r>
            <a:r>
              <a:rPr lang="en-US" altLang="zh-TW" sz="2000" dirty="0" smtClean="0"/>
              <a:t>event = </a:t>
            </a:r>
            <a:r>
              <a:rPr lang="en-US" altLang="zh-TW" sz="2000" dirty="0" err="1" smtClean="0"/>
              <a:t>get_hardware_event</a:t>
            </a:r>
            <a:r>
              <a:rPr lang="en-US" altLang="zh-TW" sz="2000" dirty="0" smtClean="0"/>
              <a:t>();</a:t>
            </a:r>
          </a:p>
          <a:p>
            <a:r>
              <a:rPr lang="en-US" altLang="zh-TW" sz="2000" dirty="0" smtClean="0"/>
              <a:t>                   if(event== </a:t>
            </a:r>
            <a:r>
              <a:rPr lang="en-US" altLang="zh-TW" sz="2000" b="1" dirty="0" err="1" smtClean="0">
                <a:solidFill>
                  <a:srgbClr val="00B0F0"/>
                </a:solidFill>
              </a:rPr>
              <a:t>insert_coin</a:t>
            </a:r>
            <a:r>
              <a:rPr lang="en-US" altLang="zh-TW" sz="2000" dirty="0" smtClean="0"/>
              <a:t>){</a:t>
            </a:r>
          </a:p>
          <a:p>
            <a:r>
              <a:rPr lang="en-US" altLang="zh-TW" sz="2000" dirty="0" smtClean="0"/>
              <a:t>                          money += coin;</a:t>
            </a:r>
          </a:p>
          <a:p>
            <a:r>
              <a:rPr lang="en-US" altLang="zh-TW" sz="2000" dirty="0" smtClean="0"/>
              <a:t>                          //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en-US" altLang="zh-TW" sz="2000" dirty="0" smtClean="0"/>
              <a:t>                   }else if(event == </a:t>
            </a:r>
            <a:r>
              <a:rPr lang="en-US" altLang="zh-TW" sz="2000" b="1" dirty="0" err="1" smtClean="0">
                <a:solidFill>
                  <a:srgbClr val="00B0F0"/>
                </a:solidFill>
              </a:rPr>
              <a:t>press_button</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請插入銅板</a:t>
            </a:r>
            <a:r>
              <a:rPr lang="en-US" altLang="zh-TW" sz="2000" dirty="0" smtClean="0"/>
              <a:t>:</a:t>
            </a:r>
            <a:r>
              <a:rPr lang="zh-TW" altLang="en-US" sz="2000" dirty="0" smtClean="0"/>
              <a:t> </a:t>
            </a:r>
            <a:r>
              <a:rPr lang="en-US" altLang="zh-TW" sz="2000" dirty="0" smtClean="0"/>
              <a:t>”);</a:t>
            </a:r>
          </a:p>
          <a:p>
            <a:r>
              <a:rPr lang="en-US" altLang="zh-TW" sz="2000" dirty="0" smtClean="0"/>
              <a:t>                          item, num= input();</a:t>
            </a:r>
          </a:p>
          <a:p>
            <a:r>
              <a:rPr lang="en-US" altLang="zh-TW" sz="2000" dirty="0" smtClean="0"/>
              <a:t>                          status = </a:t>
            </a:r>
            <a:r>
              <a:rPr lang="en-US" altLang="zh-TW" sz="2000" b="1" dirty="0" err="1" smtClean="0">
                <a:solidFill>
                  <a:srgbClr val="00B050"/>
                </a:solidFill>
              </a:rPr>
              <a:t>check_product_coin</a:t>
            </a:r>
            <a:r>
              <a:rPr lang="en-US" altLang="zh-TW" sz="2000" b="1" dirty="0" smtClean="0">
                <a:solidFill>
                  <a:srgbClr val="00B050"/>
                </a:solidFill>
              </a:rPr>
              <a:t>;</a:t>
            </a:r>
            <a:endParaRPr lang="en-US" altLang="zh-TW" sz="2000" dirty="0" smtClean="0"/>
          </a:p>
          <a:p>
            <a:r>
              <a:rPr lang="en-US" altLang="zh-TW" sz="2000" dirty="0" smtClean="0"/>
              <a:t>                    }</a:t>
            </a:r>
          </a:p>
          <a:p>
            <a:r>
              <a:rPr lang="en-US" altLang="zh-TW" sz="2000" dirty="0" smtClean="0"/>
              <a:t>             }break;</a:t>
            </a:r>
            <a:endParaRPr lang="zh-TW" altLang="en-US" sz="2000" dirty="0"/>
          </a:p>
        </p:txBody>
      </p:sp>
      <p:pic>
        <p:nvPicPr>
          <p:cNvPr id="11"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2" name="矩形 11"/>
          <p:cNvSpPr/>
          <p:nvPr/>
        </p:nvSpPr>
        <p:spPr>
          <a:xfrm>
            <a:off x="6660232" y="1844824"/>
            <a:ext cx="1080120" cy="93610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b="1" dirty="0" smtClean="0"/>
              <a:t>累加金額</a:t>
            </a:r>
            <a:r>
              <a:rPr lang="en-US" altLang="zh-TW" sz="1100" b="1" dirty="0" smtClean="0"/>
              <a:t>(</a:t>
            </a:r>
            <a:r>
              <a:rPr lang="en-US" altLang="zh-TW" sz="1100" b="1" dirty="0" err="1" smtClean="0"/>
              <a:t>add_coin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add_coin</a:t>
            </a:r>
            <a:r>
              <a:rPr lang="en-US" altLang="zh-TW" sz="1100" b="1" dirty="0" smtClean="0"/>
              <a:t>-&gt;</a:t>
            </a:r>
            <a:r>
              <a:rPr lang="en-US" altLang="zh-TW" sz="1100" b="1" dirty="0" err="1" smtClean="0"/>
              <a:t>add_coin</a:t>
            </a:r>
            <a:endParaRPr lang="en-US" altLang="zh-TW" sz="1100" b="1" dirty="0" smtClean="0"/>
          </a:p>
          <a:p>
            <a:pPr lvl="3"/>
            <a:r>
              <a:rPr lang="zh-TW" altLang="en-US" sz="1100" b="1" dirty="0" smtClean="0"/>
              <a:t>按下購物鍵</a:t>
            </a:r>
            <a:r>
              <a:rPr lang="en-US" altLang="zh-TW" sz="1100" b="1" dirty="0" smtClean="0"/>
              <a:t>(</a:t>
            </a:r>
            <a:r>
              <a:rPr lang="en-US" altLang="zh-TW" sz="1100" b="1" dirty="0" err="1" smtClean="0"/>
              <a:t>press_button</a:t>
            </a:r>
            <a:r>
              <a:rPr lang="en-US" altLang="zh-TW" sz="1100" b="1" dirty="0" smtClean="0"/>
              <a:t>): </a:t>
            </a:r>
            <a:r>
              <a:rPr lang="en-US" altLang="zh-TW" sz="1100" b="1" dirty="0" err="1" smtClean="0"/>
              <a:t>add_coin</a:t>
            </a:r>
            <a:r>
              <a:rPr lang="en-US" altLang="zh-TW" sz="1100" b="1" dirty="0" smtClean="0"/>
              <a:t>-&gt; </a:t>
            </a:r>
            <a:r>
              <a:rPr lang="en-US" altLang="zh-TW" sz="1100" b="1" dirty="0" err="1" smtClean="0"/>
              <a:t>check_product_coin</a:t>
            </a:r>
            <a:endParaRPr lang="zh-TW" altLang="en-US" sz="1100" b="1"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0" y="2132856"/>
            <a:ext cx="4572000" cy="3170099"/>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check_product_coin</a:t>
            </a:r>
            <a:r>
              <a:rPr lang="en-US" altLang="zh-TW" sz="2000" dirty="0" smtClean="0"/>
              <a:t>:{</a:t>
            </a:r>
          </a:p>
          <a:p>
            <a:r>
              <a:rPr lang="zh-TW" altLang="en-US" sz="2000" dirty="0" smtClean="0"/>
              <a:t>                     </a:t>
            </a:r>
            <a:r>
              <a:rPr lang="en-US" altLang="zh-TW" sz="2000" dirty="0" smtClean="0"/>
              <a:t>event = </a:t>
            </a:r>
            <a:r>
              <a:rPr lang="en-US" altLang="zh-TW" sz="2000" dirty="0" err="1" smtClean="0"/>
              <a:t>checkproductmoney</a:t>
            </a:r>
            <a:r>
              <a:rPr lang="en-US" altLang="zh-TW" sz="2000" dirty="0" smtClean="0"/>
              <a:t>(money, item, num);</a:t>
            </a:r>
          </a:p>
          <a:p>
            <a:r>
              <a:rPr lang="en-US" altLang="zh-TW" sz="2000" dirty="0" smtClean="0"/>
              <a:t>                    if(event == </a:t>
            </a:r>
            <a:r>
              <a:rPr lang="en-US" altLang="zh-TW" sz="2000" b="1" dirty="0" err="1" smtClean="0">
                <a:solidFill>
                  <a:srgbClr val="00B0F0"/>
                </a:solidFill>
              </a:rPr>
              <a:t>not_enough</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銅板不足</a:t>
            </a:r>
            <a:r>
              <a:rPr lang="en-US" altLang="zh-TW" sz="2000" dirty="0" smtClean="0"/>
              <a:t>”);</a:t>
            </a:r>
          </a:p>
          <a:p>
            <a:r>
              <a:rPr lang="en-US" altLang="zh-TW" sz="2000" dirty="0" smtClean="0"/>
              <a:t>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zh-TW" altLang="en-US" sz="2000" dirty="0" smtClean="0"/>
              <a:t>                    </a:t>
            </a:r>
            <a:r>
              <a:rPr lang="en-US" altLang="zh-TW" sz="2000" dirty="0" smtClean="0"/>
              <a:t>}else{</a:t>
            </a:r>
          </a:p>
          <a:p>
            <a:r>
              <a:rPr lang="en-US" altLang="zh-TW" sz="2000" dirty="0" smtClean="0"/>
              <a:t>                           status = </a:t>
            </a:r>
            <a:r>
              <a:rPr lang="en-US" altLang="zh-TW" sz="2000" b="1" dirty="0" err="1" smtClean="0">
                <a:solidFill>
                  <a:srgbClr val="00B050"/>
                </a:solidFill>
              </a:rPr>
              <a:t>send_product</a:t>
            </a:r>
            <a:r>
              <a:rPr lang="en-US" altLang="zh-TW" sz="2000" dirty="0" smtClean="0"/>
              <a:t> ;</a:t>
            </a:r>
          </a:p>
          <a:p>
            <a:r>
              <a:rPr lang="en-US" altLang="zh-TW" sz="2000" dirty="0" smtClean="0"/>
              <a:t>                    }</a:t>
            </a:r>
          </a:p>
          <a:p>
            <a:r>
              <a:rPr lang="en-US" altLang="zh-TW" sz="2000" dirty="0" smtClean="0"/>
              <a:t>             }break;</a:t>
            </a:r>
            <a:endParaRPr lang="zh-TW" altLang="en-US" sz="20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b="1" dirty="0" smtClean="0"/>
              <a:t>確認行為商品庫存與金額符合</a:t>
            </a:r>
            <a:r>
              <a:rPr lang="en-US" altLang="zh-TW" sz="1100" b="1" dirty="0" smtClean="0"/>
              <a:t>(</a:t>
            </a:r>
            <a:r>
              <a:rPr lang="en-US" altLang="zh-TW" sz="1100" b="1" dirty="0" err="1" smtClean="0"/>
              <a:t>check_product_coin</a:t>
            </a:r>
            <a:r>
              <a:rPr lang="en-US" altLang="zh-TW" sz="1100" b="1" dirty="0" smtClean="0"/>
              <a:t>)</a:t>
            </a:r>
          </a:p>
          <a:p>
            <a:pPr lvl="3"/>
            <a:r>
              <a:rPr lang="zh-TW" altLang="en-US" sz="1100" b="1" dirty="0" smtClean="0"/>
              <a:t>金額錯誤</a:t>
            </a:r>
            <a:r>
              <a:rPr lang="en-US" altLang="zh-TW" sz="1100" b="1" dirty="0" smtClean="0"/>
              <a:t>(</a:t>
            </a:r>
            <a:r>
              <a:rPr lang="en-US" altLang="zh-TW" sz="1100" b="1" dirty="0" err="1" smtClean="0"/>
              <a:t>not_enough</a:t>
            </a:r>
            <a:r>
              <a:rPr lang="en-US" altLang="zh-TW" sz="1100" b="1" dirty="0" smtClean="0"/>
              <a:t>): </a:t>
            </a:r>
            <a:r>
              <a:rPr lang="en-US" altLang="zh-TW" sz="1100" b="1" dirty="0" err="1" smtClean="0"/>
              <a:t>check_product_coin</a:t>
            </a:r>
            <a:r>
              <a:rPr lang="en-US" altLang="zh-TW" sz="1100" b="1" dirty="0" smtClean="0"/>
              <a:t>-&gt; </a:t>
            </a:r>
            <a:r>
              <a:rPr lang="en-US" altLang="zh-TW" sz="1100" b="1" dirty="0" err="1" smtClean="0"/>
              <a:t>add_coin</a:t>
            </a:r>
            <a:endParaRPr lang="en-US" altLang="zh-TW" sz="1100" b="1" dirty="0" smtClean="0"/>
          </a:p>
          <a:p>
            <a:pPr lvl="3"/>
            <a:r>
              <a:rPr lang="zh-TW" altLang="en-US" sz="1100" b="1" dirty="0" smtClean="0"/>
              <a:t>購賣成功</a:t>
            </a:r>
            <a:r>
              <a:rPr lang="en-US" altLang="zh-TW" sz="1100" b="1" dirty="0" smtClean="0"/>
              <a:t>(</a:t>
            </a:r>
            <a:r>
              <a:rPr lang="en-US" altLang="zh-TW" sz="1100" b="1" dirty="0" err="1" smtClean="0"/>
              <a:t>buy_success</a:t>
            </a:r>
            <a:r>
              <a:rPr lang="en-US" altLang="zh-TW" sz="1100" b="1" dirty="0" smtClean="0"/>
              <a:t>):</a:t>
            </a:r>
          </a:p>
          <a:p>
            <a:pPr lvl="3"/>
            <a:r>
              <a:rPr lang="en-US" altLang="zh-TW" sz="1100" b="1" dirty="0" err="1" smtClean="0"/>
              <a:t>check_product_coin</a:t>
            </a:r>
            <a:r>
              <a:rPr lang="en-US" altLang="zh-TW" sz="1100" b="1" dirty="0" smtClean="0"/>
              <a:t>-&gt;</a:t>
            </a:r>
            <a:r>
              <a:rPr lang="en-US" altLang="zh-TW" sz="1100" b="1" dirty="0" err="1" smtClean="0"/>
              <a:t>send_product</a:t>
            </a:r>
            <a:endParaRPr lang="zh-TW" altLang="en-US" sz="1100" b="1"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
        <p:nvSpPr>
          <p:cNvPr id="11" name="矩形 10"/>
          <p:cNvSpPr/>
          <p:nvPr/>
        </p:nvSpPr>
        <p:spPr>
          <a:xfrm>
            <a:off x="6516216"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40352" y="2564904"/>
            <a:ext cx="504056"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2123658"/>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send_product</a:t>
            </a:r>
            <a:r>
              <a:rPr lang="en-US" altLang="zh-TW" sz="2000" dirty="0" smtClean="0"/>
              <a:t> :{</a:t>
            </a:r>
          </a:p>
          <a:p>
            <a:r>
              <a:rPr lang="en-US" altLang="zh-TW" sz="2000" dirty="0" smtClean="0"/>
              <a:t>                    </a:t>
            </a:r>
            <a:r>
              <a:rPr lang="en-US" altLang="zh-TW" sz="2000" dirty="0" err="1" smtClean="0"/>
              <a:t>sendproduct</a:t>
            </a:r>
            <a:r>
              <a:rPr lang="en-US" altLang="zh-TW" sz="2000" dirty="0" smtClean="0"/>
              <a:t>(money, item, num);</a:t>
            </a:r>
          </a:p>
          <a:p>
            <a:r>
              <a:rPr lang="en-US" altLang="zh-TW" sz="2000" dirty="0" smtClean="0"/>
              <a:t>                    status = </a:t>
            </a:r>
            <a:r>
              <a:rPr lang="en-US" altLang="zh-TW" sz="2000" b="1" dirty="0" err="1" smtClean="0">
                <a:solidFill>
                  <a:srgbClr val="00B050"/>
                </a:solidFill>
              </a:rPr>
              <a:t>wait_coin</a:t>
            </a:r>
            <a:r>
              <a:rPr lang="en-US" altLang="zh-TW" sz="2000" b="1" dirty="0" smtClean="0">
                <a:solidFill>
                  <a:srgbClr val="00B050"/>
                </a:solidFill>
              </a:rPr>
              <a:t>;</a:t>
            </a:r>
            <a:endParaRPr lang="en-US" altLang="zh-TW" sz="2000" dirty="0" smtClean="0"/>
          </a:p>
          <a:p>
            <a:r>
              <a:rPr lang="en-US" altLang="zh-TW" sz="2000" dirty="0" smtClean="0"/>
              <a:t>             }break;</a:t>
            </a:r>
          </a:p>
          <a:p>
            <a:r>
              <a:rPr lang="en-US" altLang="zh-TW" sz="2000" dirty="0" smtClean="0"/>
              <a:t>       }</a:t>
            </a:r>
          </a:p>
          <a:p>
            <a:r>
              <a:rPr lang="en-US" altLang="zh-TW" sz="2000" dirty="0" smtClean="0"/>
              <a:t>}</a:t>
            </a:r>
            <a:endParaRPr lang="zh-TW" altLang="en-US" sz="2000" dirty="0" smtClean="0"/>
          </a:p>
          <a:p>
            <a:endParaRPr lang="zh-TW" altLang="en-US" sz="12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b="1" dirty="0" smtClean="0"/>
              <a:t>給予商品</a:t>
            </a:r>
            <a:r>
              <a:rPr lang="en-US" altLang="zh-TW" sz="1100" b="1" dirty="0" smtClean="0"/>
              <a:t>(</a:t>
            </a:r>
            <a:r>
              <a:rPr lang="en-US" altLang="zh-TW" sz="1100" b="1" dirty="0" err="1" smtClean="0"/>
              <a:t>send_product</a:t>
            </a:r>
            <a:r>
              <a:rPr lang="en-US" altLang="zh-TW" sz="1100" b="1" dirty="0" smtClean="0"/>
              <a:t>)</a:t>
            </a:r>
          </a:p>
          <a:p>
            <a:pPr lvl="3"/>
            <a:r>
              <a:rPr lang="en-US" altLang="zh-TW" sz="1100" b="1" dirty="0" err="1" smtClean="0"/>
              <a:t>send_product</a:t>
            </a:r>
            <a:r>
              <a:rPr lang="en-US" altLang="zh-TW" sz="1100" b="1" dirty="0" smtClean="0"/>
              <a:t> -&gt;</a:t>
            </a:r>
            <a:r>
              <a:rPr lang="en-US" altLang="zh-TW" sz="1100" b="1" dirty="0" err="1" smtClean="0"/>
              <a:t>wait_coin</a:t>
            </a:r>
            <a:endParaRPr lang="zh-TW" altLang="en-US" sz="1100" b="1" dirty="0" smtClean="0"/>
          </a:p>
          <a:p>
            <a:endParaRPr lang="zh-TW" altLang="en-US" dirty="0"/>
          </a:p>
        </p:txBody>
      </p:sp>
      <p:sp>
        <p:nvSpPr>
          <p:cNvPr id="11" name="矩形 10"/>
          <p:cNvSpPr/>
          <p:nvPr/>
        </p:nvSpPr>
        <p:spPr>
          <a:xfrm>
            <a:off x="5364088"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4832092"/>
          </a:xfrm>
          <a:prstGeom prst="rect">
            <a:avLst/>
          </a:prstGeom>
          <a:noFill/>
        </p:spPr>
        <p:txBody>
          <a:bodyPr wrap="square" numCol="2" rtlCol="0">
            <a:spAutoFit/>
          </a:bodyPr>
          <a:lstStyle/>
          <a:p>
            <a:pPr>
              <a:buNone/>
            </a:pPr>
            <a:r>
              <a:rPr lang="en-US" altLang="zh-TW" sz="1400" dirty="0" err="1" smtClean="0"/>
              <a:t>enum</a:t>
            </a:r>
            <a:r>
              <a:rPr lang="en-US" altLang="zh-TW" sz="1400" dirty="0" smtClean="0"/>
              <a:t> </a:t>
            </a:r>
            <a:r>
              <a:rPr lang="en-US" altLang="zh-TW" sz="1400" dirty="0" err="1" smtClean="0"/>
              <a:t>machine_status</a:t>
            </a:r>
            <a:r>
              <a:rPr lang="en-US" altLang="zh-TW" sz="1400" dirty="0" smtClean="0"/>
              <a:t> status;</a:t>
            </a:r>
            <a:endParaRPr lang="zh-TW" altLang="en-US" sz="1400" dirty="0" smtClean="0"/>
          </a:p>
          <a:p>
            <a:r>
              <a:rPr lang="en-US" altLang="zh-TW" sz="1400" dirty="0" err="1" smtClean="0"/>
              <a:t>enum</a:t>
            </a:r>
            <a:r>
              <a:rPr lang="en-US" altLang="zh-TW" sz="1400" dirty="0" smtClean="0"/>
              <a:t> </a:t>
            </a:r>
            <a:r>
              <a:rPr lang="en-US" altLang="zh-TW" sz="1400" dirty="0" err="1" smtClean="0"/>
              <a:t>machine_event</a:t>
            </a:r>
            <a:r>
              <a:rPr lang="en-US" altLang="zh-TW" sz="1400" dirty="0" smtClean="0"/>
              <a:t> event;</a:t>
            </a:r>
          </a:p>
          <a:p>
            <a:r>
              <a:rPr lang="en-US" altLang="zh-TW" sz="1400" dirty="0" err="1" smtClean="0"/>
              <a:t>Int</a:t>
            </a:r>
            <a:r>
              <a:rPr lang="en-US" altLang="zh-TW" sz="1400" dirty="0" smtClean="0"/>
              <a:t> </a:t>
            </a:r>
            <a:r>
              <a:rPr lang="en-US" altLang="zh-TW" sz="1400" dirty="0" err="1" smtClean="0"/>
              <a:t>not_exit</a:t>
            </a:r>
            <a:r>
              <a:rPr lang="en-US" altLang="zh-TW" sz="1400" dirty="0" smtClean="0"/>
              <a:t> = 1;</a:t>
            </a:r>
          </a:p>
          <a:p>
            <a:r>
              <a:rPr lang="en-US" altLang="zh-TW" sz="1400" dirty="0" err="1" smtClean="0"/>
              <a:t>Int</a:t>
            </a:r>
            <a:r>
              <a:rPr lang="en-US" altLang="zh-TW" sz="1400" dirty="0" smtClean="0"/>
              <a:t> money = 0, coin, item, num;</a:t>
            </a:r>
          </a:p>
          <a:p>
            <a:r>
              <a:rPr lang="en-US" altLang="zh-TW" sz="1400" dirty="0" smtClean="0"/>
              <a:t> Status = </a:t>
            </a:r>
            <a:r>
              <a:rPr lang="en-US" altLang="zh-TW" sz="1400" b="1" dirty="0" err="1" smtClean="0">
                <a:solidFill>
                  <a:srgbClr val="00B050"/>
                </a:solidFill>
              </a:rPr>
              <a:t>wait_coin</a:t>
            </a:r>
            <a:r>
              <a:rPr lang="en-US" altLang="zh-TW" sz="1400" dirty="0" smtClean="0"/>
              <a:t>;</a:t>
            </a:r>
          </a:p>
          <a:p>
            <a:r>
              <a:rPr lang="en-US" altLang="zh-TW" sz="1400" dirty="0" smtClean="0">
                <a:solidFill>
                  <a:srgbClr val="FF0000"/>
                </a:solidFill>
              </a:rPr>
              <a:t>while</a:t>
            </a:r>
            <a:r>
              <a:rPr lang="en-US" altLang="zh-TW" sz="1400" dirty="0" smtClean="0"/>
              <a:t>(</a:t>
            </a:r>
            <a:r>
              <a:rPr lang="en-US" altLang="zh-TW" sz="1400" dirty="0" err="1" smtClean="0"/>
              <a:t>not_exit</a:t>
            </a:r>
            <a:r>
              <a:rPr lang="en-US" altLang="zh-TW" sz="1400" dirty="0" smtClean="0"/>
              <a:t>){</a:t>
            </a:r>
          </a:p>
          <a:p>
            <a:r>
              <a:rPr lang="en-US" altLang="zh-TW" sz="1400" dirty="0" smtClean="0"/>
              <a:t>       </a:t>
            </a:r>
            <a:r>
              <a:rPr lang="en-US" altLang="zh-TW" sz="1400" dirty="0" smtClean="0">
                <a:solidFill>
                  <a:srgbClr val="FF0000"/>
                </a:solidFill>
              </a:rPr>
              <a:t>switch</a:t>
            </a:r>
            <a:r>
              <a:rPr lang="en-US" altLang="zh-TW" sz="1400" dirty="0" smtClean="0"/>
              <a:t>(status){</a:t>
            </a:r>
          </a:p>
          <a:p>
            <a:r>
              <a:rPr lang="en-US" altLang="zh-TW" sz="1400" dirty="0" smtClean="0"/>
              <a:t>             case </a:t>
            </a:r>
            <a:r>
              <a:rPr lang="en-US" altLang="zh-TW" sz="1400" b="1" dirty="0" err="1" smtClean="0">
                <a:solidFill>
                  <a:srgbClr val="00B050"/>
                </a:solidFill>
              </a:rPr>
              <a:t>wait_coin</a:t>
            </a:r>
            <a:r>
              <a:rPr lang="en-US" altLang="zh-TW" sz="1400" dirty="0" smtClean="0"/>
              <a:t>:{</a:t>
            </a:r>
          </a:p>
          <a:p>
            <a:r>
              <a:rPr lang="en-US" altLang="zh-TW" sz="1400" dirty="0" smtClean="0"/>
              <a:t>                    money = 0;</a:t>
            </a:r>
          </a:p>
          <a:p>
            <a:r>
              <a:rPr lang="zh-TW" altLang="en-US"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event, coin = input();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add_coin</a:t>
            </a:r>
            <a:r>
              <a:rPr lang="en-US" altLang="zh-TW" sz="1400" dirty="0" smtClean="0"/>
              <a:t>:{</a:t>
            </a:r>
          </a:p>
          <a:p>
            <a:r>
              <a:rPr lang="zh-TW" altLang="en-US" sz="1400" dirty="0" smtClean="0"/>
              <a:t>                   </a:t>
            </a:r>
            <a:r>
              <a:rPr lang="en-US" altLang="zh-TW" sz="1400" dirty="0" smtClean="0"/>
              <a:t>event = </a:t>
            </a:r>
            <a:r>
              <a:rPr lang="en-US" altLang="zh-TW" sz="1400" dirty="0" err="1" smtClean="0"/>
              <a:t>get_hardware_event</a:t>
            </a:r>
            <a:r>
              <a:rPr lang="en-US" altLang="zh-TW" sz="1400" dirty="0" smtClean="0"/>
              <a: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}else if(event == </a:t>
            </a:r>
            <a:r>
              <a:rPr lang="en-US" altLang="zh-TW" sz="1400" b="1" dirty="0" err="1" smtClean="0">
                <a:solidFill>
                  <a:srgbClr val="00B0F0"/>
                </a:solidFill>
              </a:rPr>
              <a:t>press_button</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item, num= input();</a:t>
            </a:r>
          </a:p>
          <a:p>
            <a:r>
              <a:rPr lang="en-US" altLang="zh-TW" sz="1400" dirty="0" smtClean="0"/>
              <a:t>                          status = </a:t>
            </a:r>
            <a:r>
              <a:rPr lang="en-US" altLang="zh-TW" sz="1400" b="1" dirty="0" err="1" smtClean="0">
                <a:solidFill>
                  <a:srgbClr val="00B050"/>
                </a:solidFill>
              </a:rPr>
              <a:t>check_product_coin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check_product_coin</a:t>
            </a:r>
            <a:r>
              <a:rPr lang="en-US" altLang="zh-TW" sz="1400" dirty="0" smtClean="0"/>
              <a:t>:{</a:t>
            </a:r>
          </a:p>
          <a:p>
            <a:r>
              <a:rPr lang="zh-TW" altLang="en-US" sz="1400" dirty="0" smtClean="0"/>
              <a:t>                     </a:t>
            </a:r>
            <a:r>
              <a:rPr lang="en-US" altLang="zh-TW" sz="1400" dirty="0" smtClean="0"/>
              <a:t>event = </a:t>
            </a:r>
            <a:r>
              <a:rPr lang="en-US" altLang="zh-TW" sz="1400" dirty="0" err="1" smtClean="0"/>
              <a:t>checkproductmoney</a:t>
            </a:r>
            <a:r>
              <a:rPr lang="en-US" altLang="zh-TW" sz="1400" dirty="0" smtClean="0"/>
              <a:t>(money, item, num);</a:t>
            </a:r>
          </a:p>
          <a:p>
            <a:r>
              <a:rPr lang="en-US" altLang="zh-TW" sz="1400" dirty="0" smtClean="0"/>
              <a:t>                    if(event == </a:t>
            </a:r>
            <a:r>
              <a:rPr lang="en-US" altLang="zh-TW" sz="1400" b="1" dirty="0" err="1" smtClean="0">
                <a:solidFill>
                  <a:srgbClr val="00B0F0"/>
                </a:solidFill>
              </a:rPr>
              <a:t>not_enough</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銅板不足</a:t>
            </a:r>
            <a:r>
              <a:rPr lang="en-US" altLang="zh-TW" sz="1400" dirty="0" smtClean="0"/>
              <a:t>”);</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zh-TW" altLang="en-US" sz="1400" dirty="0" smtClean="0"/>
              <a:t>                    </a:t>
            </a:r>
            <a:r>
              <a:rPr lang="en-US" altLang="zh-TW" sz="1400" dirty="0" smtClean="0"/>
              <a:t>}else{</a:t>
            </a:r>
          </a:p>
          <a:p>
            <a:r>
              <a:rPr lang="en-US" altLang="zh-TW" sz="1400" dirty="0" smtClean="0"/>
              <a:t>                           status = </a:t>
            </a:r>
            <a:r>
              <a:rPr lang="en-US" altLang="zh-TW" sz="1400" b="1" dirty="0" err="1" smtClean="0">
                <a:solidFill>
                  <a:srgbClr val="00B050"/>
                </a:solidFill>
              </a:rPr>
              <a:t>send_product</a:t>
            </a:r>
            <a:r>
              <a:rPr lang="en-US" altLang="zh-TW" sz="1400" dirty="0" smtClean="0"/>
              <a:t> ;</a:t>
            </a:r>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send_product</a:t>
            </a:r>
            <a:r>
              <a:rPr lang="en-US" altLang="zh-TW" sz="1400" dirty="0" smtClean="0"/>
              <a:t> :{</a:t>
            </a:r>
          </a:p>
          <a:p>
            <a:r>
              <a:rPr lang="en-US" altLang="zh-TW" sz="1400" dirty="0" smtClean="0"/>
              <a:t>                    </a:t>
            </a:r>
            <a:r>
              <a:rPr lang="en-US" altLang="zh-TW" sz="1400" dirty="0" err="1" smtClean="0"/>
              <a:t>sendproduct</a:t>
            </a:r>
            <a:r>
              <a:rPr lang="en-US" altLang="zh-TW" sz="1400" dirty="0" smtClean="0"/>
              <a:t>(money, item, num);</a:t>
            </a:r>
          </a:p>
          <a:p>
            <a:r>
              <a:rPr lang="en-US" altLang="zh-TW" sz="1400" dirty="0" smtClean="0"/>
              <a:t>                    status = </a:t>
            </a:r>
            <a:r>
              <a:rPr lang="en-US" altLang="zh-TW" sz="1400" b="1" dirty="0" err="1" smtClean="0">
                <a:solidFill>
                  <a:srgbClr val="00B050"/>
                </a:solidFill>
              </a:rPr>
              <a:t>wait_coin</a:t>
            </a:r>
            <a:r>
              <a:rPr lang="en-US" altLang="zh-TW" sz="1400" b="1" dirty="0" smtClean="0">
                <a:solidFill>
                  <a:srgbClr val="00B050"/>
                </a:solidFill>
              </a:rPr>
              <a:t>;</a:t>
            </a:r>
            <a:endParaRPr lang="en-US" altLang="zh-TW" sz="1400" dirty="0" smtClean="0"/>
          </a:p>
          <a:p>
            <a:r>
              <a:rPr lang="en-US" altLang="zh-TW" sz="1400" dirty="0" smtClean="0"/>
              <a:t>             }break;</a:t>
            </a:r>
          </a:p>
          <a:p>
            <a:r>
              <a:rPr lang="en-US" altLang="zh-TW" sz="1400" dirty="0" smtClean="0"/>
              <a:t>       }</a:t>
            </a:r>
          </a:p>
          <a:p>
            <a:r>
              <a:rPr lang="en-US" altLang="zh-TW" sz="1400" dirty="0" smtClean="0"/>
              <a:t>}</a:t>
            </a:r>
            <a:endParaRPr lang="zh-TW" altLang="en-US" sz="1400" dirty="0" smtClean="0"/>
          </a:p>
          <a:p>
            <a:endParaRPr lang="zh-TW" altLang="en-US" sz="12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137</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138</a:t>
            </a:fld>
            <a:endParaRPr lang="zh-TW" altLang="en-US"/>
          </a:p>
        </p:txBody>
      </p:sp>
      <p:pic>
        <p:nvPicPr>
          <p:cNvPr id="5" name="Picture 1"/>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 </a:t>
            </a:r>
            <a:r>
              <a:rPr lang="en-US" altLang="zh-TW" dirty="0" smtClean="0"/>
              <a:t>(cont.)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中等</a:t>
            </a:r>
            <a:endParaRPr lang="en-US" altLang="zh-TW" dirty="0" smtClean="0"/>
          </a:p>
          <a:p>
            <a:pPr lvl="1"/>
            <a:r>
              <a:rPr lang="zh-TW" altLang="en-US" dirty="0" smtClean="0"/>
              <a:t>軟體攻擊程式</a:t>
            </a:r>
            <a:endParaRPr lang="en-US" altLang="zh-TW" dirty="0" smtClean="0"/>
          </a:p>
          <a:p>
            <a:pPr lvl="1"/>
            <a:r>
              <a:rPr lang="en-US" altLang="zh-TW" dirty="0" smtClean="0"/>
              <a:t>Windows</a:t>
            </a:r>
            <a:r>
              <a:rPr lang="zh-TW" altLang="en-US" dirty="0" smtClean="0"/>
              <a:t>攻擊程式設計環境</a:t>
            </a:r>
            <a:endParaRPr lang="en-US" altLang="zh-TW" dirty="0" smtClean="0"/>
          </a:p>
          <a:p>
            <a:pPr lvl="1"/>
            <a:r>
              <a:rPr lang="en-US" altLang="zh-TW" dirty="0" smtClean="0"/>
              <a:t>X86</a:t>
            </a:r>
            <a:r>
              <a:rPr lang="zh-TW" altLang="en-US" dirty="0" smtClean="0"/>
              <a:t>組合語言架構、語法、應用</a:t>
            </a:r>
            <a:endParaRPr lang="en-US" altLang="zh-TW" dirty="0" smtClean="0"/>
          </a:p>
          <a:p>
            <a:r>
              <a:rPr lang="zh-TW" altLang="en-US" dirty="0" smtClean="0"/>
              <a:t>高等</a:t>
            </a:r>
            <a:endParaRPr lang="en-US" altLang="zh-TW" dirty="0" smtClean="0"/>
          </a:p>
          <a:p>
            <a:pPr lvl="1"/>
            <a:r>
              <a:rPr lang="en-US" altLang="zh-TW" dirty="0" smtClean="0"/>
              <a:t>Intel VT-x</a:t>
            </a:r>
            <a:r>
              <a:rPr lang="zh-TW" altLang="en-US" dirty="0" smtClean="0"/>
              <a:t>虛擬化</a:t>
            </a:r>
            <a:endParaRPr lang="en-US" altLang="zh-TW" dirty="0" smtClean="0"/>
          </a:p>
          <a:p>
            <a:pPr lvl="1"/>
            <a:r>
              <a:rPr lang="en-US" altLang="zh-TW" dirty="0" smtClean="0"/>
              <a:t>BIOS</a:t>
            </a:r>
            <a:r>
              <a:rPr lang="zh-TW" altLang="en-US" dirty="0" smtClean="0"/>
              <a:t>與</a:t>
            </a:r>
            <a:r>
              <a:rPr lang="en-US" altLang="zh-TW" dirty="0" smtClean="0"/>
              <a:t>SMM</a:t>
            </a:r>
          </a:p>
          <a:p>
            <a:pPr lvl="1"/>
            <a:r>
              <a:rPr lang="zh-TW" altLang="en-US" dirty="0" smtClean="0"/>
              <a:t>逆向工程</a:t>
            </a:r>
            <a:endParaRPr lang="en-US" altLang="zh-TW" dirty="0" smtClean="0"/>
          </a:p>
          <a:p>
            <a:pPr lvl="1"/>
            <a:r>
              <a:rPr lang="en-US" altLang="zh-TW" dirty="0" err="1" smtClean="0"/>
              <a:t>Rootkit</a:t>
            </a:r>
            <a:r>
              <a:rPr lang="en-US" altLang="zh-TW" dirty="0" smtClean="0"/>
              <a:t>/</a:t>
            </a:r>
            <a:r>
              <a:rPr lang="en-US" altLang="zh-TW" dirty="0" err="1" smtClean="0"/>
              <a:t>Bootkit</a:t>
            </a:r>
            <a:r>
              <a:rPr lang="en-US" altLang="zh-TW" dirty="0" smtClean="0"/>
              <a:t> Forensics</a:t>
            </a:r>
          </a:p>
          <a:p>
            <a:pPr lvl="1"/>
            <a:r>
              <a:rPr lang="zh-TW" altLang="en-US" dirty="0" smtClean="0"/>
              <a:t>鍵盤側錄分析</a:t>
            </a:r>
            <a:endParaRPr lang="en-US" altLang="zh-TW" dirty="0" smtClean="0"/>
          </a:p>
          <a:p>
            <a:pPr lvl="1"/>
            <a:r>
              <a:rPr lang="zh-TW" altLang="en-US" dirty="0" smtClean="0"/>
              <a:t>核心驅動安全</a:t>
            </a:r>
            <a:endParaRPr lang="en-US" altLang="zh-TW" dirty="0" smtClean="0"/>
          </a:p>
          <a:p>
            <a:pPr lvl="1"/>
            <a:r>
              <a:rPr lang="zh-TW" altLang="en-US" dirty="0" smtClean="0"/>
              <a:t>韌體安全</a:t>
            </a:r>
            <a:endParaRPr lang="en-US" altLang="zh-TW" dirty="0" smtClean="0"/>
          </a:p>
          <a:p>
            <a:pPr lvl="1"/>
            <a:r>
              <a:rPr lang="en-US" altLang="zh-TW" dirty="0" err="1" smtClean="0"/>
              <a:t>IoT</a:t>
            </a:r>
            <a:r>
              <a:rPr lang="zh-TW" altLang="en-US" dirty="0" smtClean="0"/>
              <a:t>安全</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a:t>
            </a:fld>
            <a:endParaRPr lang="zh-TW" altLang="en-US"/>
          </a:p>
        </p:txBody>
      </p:sp>
      <p:sp>
        <p:nvSpPr>
          <p:cNvPr id="4" name="文字方塊 3"/>
          <p:cNvSpPr txBox="1"/>
          <p:nvPr/>
        </p:nvSpPr>
        <p:spPr>
          <a:xfrm>
            <a:off x="395536" y="648866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pic>
        <p:nvPicPr>
          <p:cNvPr id="71682" name="Picture 2"/>
          <p:cNvPicPr>
            <a:picLocks noChangeAspect="1" noChangeArrowheads="1"/>
          </p:cNvPicPr>
          <p:nvPr/>
        </p:nvPicPr>
        <p:blipFill>
          <a:blip r:embed="rId2"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2"/>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3"/>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4"/>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5"/>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141</a:t>
            </a:fld>
            <a:endParaRPr lang="zh-TW" altLang="en-US"/>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142</a:t>
            </a:fld>
            <a:endParaRPr lang="zh-TW" altLang="en-US"/>
          </a:p>
        </p:txBody>
      </p:sp>
      <p:pic>
        <p:nvPicPr>
          <p:cNvPr id="41986" name="Picture 2"/>
          <p:cNvPicPr>
            <a:picLocks noChangeAspect="1" noChangeArrowheads="1"/>
          </p:cNvPicPr>
          <p:nvPr/>
        </p:nvPicPr>
        <p:blipFill>
          <a:blip r:embed="rId2"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179512" y="4653136"/>
            <a:ext cx="6146800" cy="207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143</a:t>
            </a:fld>
            <a:endParaRPr lang="zh-TW" altLang="en-US"/>
          </a:p>
        </p:txBody>
      </p:sp>
      <p:pic>
        <p:nvPicPr>
          <p:cNvPr id="43010" name="Picture 2"/>
          <p:cNvPicPr>
            <a:picLocks noChangeAspect="1" noChangeArrowheads="1"/>
          </p:cNvPicPr>
          <p:nvPr/>
        </p:nvPicPr>
        <p:blipFill>
          <a:blip r:embed="rId3" cstate="print"/>
          <a:srcRect/>
          <a:stretch>
            <a:fillRect/>
          </a:stretch>
        </p:blipFill>
        <p:spPr bwMode="auto">
          <a:xfrm>
            <a:off x="3666269" y="3140969"/>
            <a:ext cx="5477731" cy="37170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144</a:t>
            </a:fld>
            <a:endParaRPr lang="zh-TW" altLang="en-US"/>
          </a:p>
        </p:txBody>
      </p:sp>
      <p:pic>
        <p:nvPicPr>
          <p:cNvPr id="166914" name="Picture 2"/>
          <p:cNvPicPr>
            <a:picLocks noChangeAspect="1" noChangeArrowheads="1"/>
          </p:cNvPicPr>
          <p:nvPr/>
        </p:nvPicPr>
        <p:blipFill>
          <a:blip r:embed="rId2"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2"/>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145</a:t>
            </a:fld>
            <a:endParaRPr lang="zh-TW"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146</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2"/>
              </a:rPr>
              <a:t>http://alink.sourceforge.net/download.html</a:t>
            </a:r>
            <a:endParaRPr lang="en-US" altLang="zh-TW" dirty="0" smtClean="0"/>
          </a:p>
          <a:p>
            <a:pPr lvl="1"/>
            <a:r>
              <a:rPr lang="en-US" altLang="zh-TW" dirty="0" smtClean="0"/>
              <a:t>Linux port: </a:t>
            </a:r>
            <a:r>
              <a:rPr lang="en-US" altLang="zh-TW" dirty="0" smtClean="0">
                <a:hlinkClick r:id="rId3"/>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pic>
        <p:nvPicPr>
          <p:cNvPr id="262146" name="Picture 2"/>
          <p:cNvPicPr>
            <a:picLocks noChangeAspect="1" noChangeArrowheads="1"/>
          </p:cNvPicPr>
          <p:nvPr/>
        </p:nvPicPr>
        <p:blipFill>
          <a:blip r:embed="rId4"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148</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149</a:t>
            </a:fld>
            <a:endParaRPr lang="zh-TW" altLang="en-US"/>
          </a:p>
        </p:txBody>
      </p:sp>
      <p:pic>
        <p:nvPicPr>
          <p:cNvPr id="44035" name="Picture 3"/>
          <p:cNvPicPr>
            <a:picLocks noChangeAspect="1" noChangeArrowheads="1"/>
          </p:cNvPicPr>
          <p:nvPr/>
        </p:nvPicPr>
        <p:blipFill>
          <a:blip r:embed="rId2" cstate="print"/>
          <a:srcRect/>
          <a:stretch>
            <a:fillRect/>
          </a:stretch>
        </p:blipFill>
        <p:spPr bwMode="auto">
          <a:xfrm>
            <a:off x="0" y="3501008"/>
            <a:ext cx="9144000"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pPr>
              <a:buNone/>
            </a:pPr>
            <a:r>
              <a:rPr lang="zh-TW" altLang="en-US" dirty="0" smtClean="0"/>
              <a:t>基礎</a:t>
            </a:r>
            <a:endParaRPr lang="en-US" altLang="zh-TW" dirty="0" smtClean="0"/>
          </a:p>
          <a:p>
            <a:r>
              <a:rPr lang="zh-TW" altLang="en-US" dirty="0" smtClean="0"/>
              <a:t>程式設計</a:t>
            </a:r>
            <a:endParaRPr lang="en-US" altLang="zh-TW" dirty="0" smtClean="0"/>
          </a:p>
          <a:p>
            <a:r>
              <a:rPr lang="zh-TW" altLang="en-US" dirty="0" smtClean="0"/>
              <a:t>資料結構</a:t>
            </a:r>
            <a:endParaRPr lang="en-US" altLang="zh-TW" dirty="0" smtClean="0"/>
          </a:p>
          <a:p>
            <a:r>
              <a:rPr lang="zh-TW" altLang="en-US" dirty="0" smtClean="0"/>
              <a:t>演算法</a:t>
            </a:r>
            <a:endParaRPr lang="en-US" altLang="zh-TW" dirty="0" smtClean="0"/>
          </a:p>
          <a:p>
            <a:pPr>
              <a:buNone/>
            </a:pPr>
            <a:endParaRPr lang="en-US" altLang="zh-TW" dirty="0" smtClean="0"/>
          </a:p>
          <a:p>
            <a:r>
              <a:rPr lang="zh-TW" altLang="en-US" dirty="0" smtClean="0"/>
              <a:t>影像處理</a:t>
            </a:r>
            <a:endParaRPr lang="en-US" altLang="zh-TW" dirty="0" smtClean="0"/>
          </a:p>
          <a:p>
            <a:r>
              <a:rPr lang="zh-TW" altLang="en-US" dirty="0" smtClean="0"/>
              <a:t>密碼學</a:t>
            </a:r>
            <a:endParaRPr lang="en-US" altLang="zh-TW" dirty="0" smtClean="0"/>
          </a:p>
          <a:p>
            <a:r>
              <a:rPr lang="zh-TW" altLang="en-US" dirty="0" smtClean="0"/>
              <a:t>資訊安全</a:t>
            </a:r>
            <a:endParaRPr lang="en-US" altLang="zh-TW" dirty="0" smtClean="0"/>
          </a:p>
          <a:p>
            <a:r>
              <a:rPr lang="zh-TW" altLang="en-US" dirty="0" smtClean="0"/>
              <a:t>資訊安全管理</a:t>
            </a:r>
            <a:endParaRPr lang="en-US" altLang="zh-TW" dirty="0" smtClean="0"/>
          </a:p>
          <a:p>
            <a:r>
              <a:rPr lang="zh-TW" altLang="en-US" dirty="0" smtClean="0"/>
              <a:t>系統安全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150</a:t>
            </a:fld>
            <a:endParaRPr lang="zh-TW" altLang="en-US"/>
          </a:p>
        </p:txBody>
      </p:sp>
      <p:pic>
        <p:nvPicPr>
          <p:cNvPr id="45059" name="Picture 3"/>
          <p:cNvPicPr>
            <a:picLocks noChangeAspect="1" noChangeArrowheads="1"/>
          </p:cNvPicPr>
          <p:nvPr/>
        </p:nvPicPr>
        <p:blipFill>
          <a:blip r:embed="rId2" cstate="print"/>
          <a:srcRect/>
          <a:stretch>
            <a:fillRect/>
          </a:stretch>
        </p:blipFill>
        <p:spPr bwMode="auto">
          <a:xfrm>
            <a:off x="0" y="2636912"/>
            <a:ext cx="9144000" cy="2880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151</a:t>
            </a:fld>
            <a:endParaRPr lang="zh-TW" altLang="en-US"/>
          </a:p>
        </p:txBody>
      </p:sp>
      <p:pic>
        <p:nvPicPr>
          <p:cNvPr id="46082" name="Picture 2"/>
          <p:cNvPicPr>
            <a:picLocks noChangeAspect="1" noChangeArrowheads="1"/>
          </p:cNvPicPr>
          <p:nvPr/>
        </p:nvPicPr>
        <p:blipFill>
          <a:blip r:embed="rId2"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 y="4365104"/>
            <a:ext cx="9144000" cy="24928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pic>
        <p:nvPicPr>
          <p:cNvPr id="143363" name="Picture 3"/>
          <p:cNvPicPr>
            <a:picLocks noChangeAspect="1" noChangeArrowheads="1"/>
          </p:cNvPicPr>
          <p:nvPr/>
        </p:nvPicPr>
        <p:blipFill>
          <a:blip r:embed="rId2"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pic>
        <p:nvPicPr>
          <p:cNvPr id="144386" name="Picture 2"/>
          <p:cNvPicPr>
            <a:picLocks noChangeAspect="1" noChangeArrowheads="1"/>
          </p:cNvPicPr>
          <p:nvPr/>
        </p:nvPicPr>
        <p:blipFill>
          <a:blip r:embed="rId2"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pic>
        <p:nvPicPr>
          <p:cNvPr id="150529" name="Picture 1"/>
          <p:cNvPicPr>
            <a:picLocks noChangeAspect="1" noChangeArrowheads="1"/>
          </p:cNvPicPr>
          <p:nvPr/>
        </p:nvPicPr>
        <p:blipFill>
          <a:blip r:embed="rId2"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2987824" y="551723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2987824" y="638132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pic>
        <p:nvPicPr>
          <p:cNvPr id="164866" name="Picture 2"/>
          <p:cNvPicPr>
            <a:picLocks noChangeAspect="1" noChangeArrowheads="1"/>
          </p:cNvPicPr>
          <p:nvPr/>
        </p:nvPicPr>
        <p:blipFill>
          <a:blip r:embed="rId2"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486916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23528" y="594928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pic>
        <p:nvPicPr>
          <p:cNvPr id="149505" name="Picture 1"/>
          <p:cNvPicPr>
            <a:picLocks noChangeAspect="1" noChangeArrowheads="1"/>
          </p:cNvPicPr>
          <p:nvPr/>
        </p:nvPicPr>
        <p:blipFill>
          <a:blip r:embed="rId2"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3"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pic>
        <p:nvPicPr>
          <p:cNvPr id="165890" name="Picture 2"/>
          <p:cNvPicPr>
            <a:picLocks noChangeAspect="1" noChangeArrowheads="1"/>
          </p:cNvPicPr>
          <p:nvPr/>
        </p:nvPicPr>
        <p:blipFill>
          <a:blip r:embed="rId2"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進階</a:t>
            </a:r>
            <a:endParaRPr lang="en-US" altLang="zh-TW" dirty="0" smtClean="0"/>
          </a:p>
          <a:p>
            <a:r>
              <a:rPr lang="zh-TW" altLang="en-US" dirty="0" smtClean="0"/>
              <a:t>平行運算</a:t>
            </a:r>
            <a:endParaRPr lang="en-US" altLang="zh-TW" dirty="0" smtClean="0"/>
          </a:p>
          <a:p>
            <a:r>
              <a:rPr lang="zh-TW" altLang="en-US" dirty="0" smtClean="0"/>
              <a:t>叢集運算</a:t>
            </a:r>
            <a:endParaRPr lang="en-US" altLang="zh-TW" dirty="0" smtClean="0"/>
          </a:p>
          <a:p>
            <a:r>
              <a:rPr lang="zh-TW" altLang="en-US" dirty="0" smtClean="0"/>
              <a:t>雲端運算</a:t>
            </a:r>
            <a:endParaRPr lang="en-US" altLang="zh-TW" dirty="0" smtClean="0"/>
          </a:p>
          <a:p>
            <a:r>
              <a:rPr lang="zh-TW" altLang="en-US" dirty="0" smtClean="0"/>
              <a:t>互聯網路</a:t>
            </a:r>
            <a:endParaRPr lang="en-US" altLang="zh-TW" dirty="0" smtClean="0"/>
          </a:p>
          <a:p>
            <a:r>
              <a:rPr lang="zh-TW" altLang="en-US" dirty="0" smtClean="0"/>
              <a:t>網路程式設計</a:t>
            </a:r>
            <a:endParaRPr lang="en-US" altLang="zh-TW" dirty="0" smtClean="0"/>
          </a:p>
          <a:p>
            <a:endParaRPr lang="en-US" altLang="zh-TW" dirty="0" smtClean="0"/>
          </a:p>
          <a:p>
            <a:r>
              <a:rPr lang="zh-TW" altLang="en-US" dirty="0" smtClean="0"/>
              <a:t>邏輯分析</a:t>
            </a:r>
            <a:endParaRPr lang="en-US" altLang="zh-TW" dirty="0" smtClean="0"/>
          </a:p>
          <a:p>
            <a:r>
              <a:rPr lang="zh-TW" altLang="en-US" dirty="0" smtClean="0"/>
              <a:t>微處理機</a:t>
            </a:r>
            <a:endParaRPr lang="en-US" altLang="zh-TW" dirty="0" smtClean="0"/>
          </a:p>
          <a:p>
            <a:r>
              <a:rPr lang="zh-TW" altLang="en-US" b="1" dirty="0" smtClean="0"/>
              <a:t>計算機組織</a:t>
            </a:r>
            <a:endParaRPr lang="en-US" altLang="zh-TW" b="1" dirty="0" smtClean="0"/>
          </a:p>
          <a:p>
            <a:r>
              <a:rPr lang="zh-TW" altLang="en-US" dirty="0" smtClean="0"/>
              <a:t>數位訊號處理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2"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94210" name="Picture 2"/>
          <p:cNvPicPr>
            <a:picLocks noChangeAspect="1" noChangeArrowheads="1"/>
          </p:cNvPicPr>
          <p:nvPr/>
        </p:nvPicPr>
        <p:blipFill>
          <a:blip r:embed="rId2"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pic>
        <p:nvPicPr>
          <p:cNvPr id="94210" name="Picture 2"/>
          <p:cNvPicPr>
            <a:picLocks noChangeAspect="1" noChangeArrowheads="1"/>
          </p:cNvPicPr>
          <p:nvPr/>
        </p:nvPicPr>
        <p:blipFill>
          <a:blip r:embed="rId2"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額外話題 </a:t>
            </a:r>
            <a:r>
              <a:rPr lang="en-US" altLang="zh-TW" dirty="0" smtClean="0"/>
              <a:t>- </a:t>
            </a:r>
            <a:r>
              <a:rPr lang="zh-TW" altLang="en-US" dirty="0" smtClean="0"/>
              <a:t>國際駭客還是駭的進來</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問題在哪</a:t>
            </a:r>
            <a:r>
              <a:rPr lang="en-US" altLang="zh-TW" dirty="0" smtClean="0"/>
              <a:t>?</a:t>
            </a:r>
          </a:p>
          <a:p>
            <a:r>
              <a:rPr lang="zh-TW" altLang="en-US" dirty="0" smtClean="0"/>
              <a:t>魔鬼常在細節裡</a:t>
            </a:r>
            <a:endParaRPr lang="en-US" altLang="zh-TW" dirty="0" smtClean="0"/>
          </a:p>
          <a:p>
            <a:r>
              <a:rPr lang="zh-TW" altLang="en-US" b="1" dirty="0" smtClean="0">
                <a:solidFill>
                  <a:srgbClr val="FF0000"/>
                </a:solidFill>
              </a:rPr>
              <a:t>程式要自己寫</a:t>
            </a:r>
            <a:endParaRPr lang="en-US" altLang="zh-TW" b="1" dirty="0" smtClean="0">
              <a:solidFill>
                <a:srgbClr val="FF0000"/>
              </a:solidFill>
            </a:endParaRPr>
          </a:p>
          <a:p>
            <a:r>
              <a:rPr lang="zh-TW" altLang="en-US" b="1" dirty="0" smtClean="0">
                <a:solidFill>
                  <a:srgbClr val="FF0000"/>
                </a:solidFill>
              </a:rPr>
              <a:t>問題都在程式碼</a:t>
            </a:r>
            <a:r>
              <a:rPr lang="en-US" altLang="zh-TW" b="1" dirty="0" smtClean="0">
                <a:solidFill>
                  <a:srgbClr val="FF0000"/>
                </a:solidFill>
              </a:rPr>
              <a:t>/</a:t>
            </a:r>
            <a:r>
              <a:rPr lang="zh-TW" altLang="en-US" b="1" dirty="0" smtClean="0">
                <a:solidFill>
                  <a:srgbClr val="FF0000"/>
                </a:solidFill>
              </a:rPr>
              <a:t>硬體線路中</a:t>
            </a:r>
            <a:endParaRPr lang="en-US" altLang="zh-TW" b="1" dirty="0" smtClean="0">
              <a:solidFill>
                <a:srgbClr val="FF0000"/>
              </a:solidFill>
            </a:endParaRPr>
          </a:p>
          <a:p>
            <a:endParaRPr lang="en-US" altLang="zh-TW" dirty="0" smtClean="0"/>
          </a:p>
          <a:p>
            <a:r>
              <a:rPr lang="zh-TW" altLang="en-US" dirty="0" smtClean="0"/>
              <a:t>高等級的駭客用</a:t>
            </a:r>
            <a:r>
              <a:rPr lang="zh-TW" altLang="en-US" b="1" dirty="0" smtClean="0">
                <a:solidFill>
                  <a:srgbClr val="FF0000"/>
                </a:solidFill>
              </a:rPr>
              <a:t>未知漏洞</a:t>
            </a:r>
            <a:r>
              <a:rPr lang="zh-TW" altLang="en-US" dirty="0" smtClean="0"/>
              <a:t>攻擊性大過已知漏洞</a:t>
            </a:r>
            <a:endParaRPr lang="en-US" altLang="zh-TW" dirty="0" smtClean="0"/>
          </a:p>
          <a:p>
            <a:endParaRPr lang="en-US" altLang="zh-TW" dirty="0" smtClean="0"/>
          </a:p>
          <a:p>
            <a:pPr>
              <a:buNone/>
            </a:pPr>
            <a:r>
              <a:rPr lang="zh-TW" altLang="en-US" dirty="0" smtClean="0"/>
              <a:t>實例</a:t>
            </a:r>
            <a:endParaRPr lang="en-US" altLang="zh-TW" dirty="0" smtClean="0"/>
          </a:p>
          <a:p>
            <a:r>
              <a:rPr lang="en-US" altLang="zh-TW" dirty="0" smtClean="0"/>
              <a:t>CPU</a:t>
            </a:r>
            <a:r>
              <a:rPr lang="zh-TW" altLang="en-US" dirty="0" smtClean="0"/>
              <a:t>漏洞</a:t>
            </a:r>
            <a:r>
              <a:rPr lang="en-US" altLang="zh-TW" dirty="0" smtClean="0"/>
              <a:t>:</a:t>
            </a:r>
            <a:r>
              <a:rPr lang="zh-TW" altLang="en-US" dirty="0" smtClean="0"/>
              <a:t> </a:t>
            </a:r>
            <a:r>
              <a:rPr lang="en-US" altLang="zh-TW" b="1" dirty="0" err="1" smtClean="0"/>
              <a:t>Spectre</a:t>
            </a:r>
            <a:r>
              <a:rPr lang="en-US" altLang="zh-TW" b="1" dirty="0" smtClean="0"/>
              <a:t>/Meltdown</a:t>
            </a:r>
          </a:p>
          <a:p>
            <a:r>
              <a:rPr lang="en-US" altLang="zh-TW" dirty="0" smtClean="0"/>
              <a:t>IT, OT, </a:t>
            </a:r>
            <a:r>
              <a:rPr lang="en-US" altLang="zh-TW" dirty="0" err="1" smtClean="0"/>
              <a:t>IoT</a:t>
            </a:r>
            <a:endParaRPr lang="en-US" altLang="zh-TW" dirty="0" smtClean="0"/>
          </a:p>
          <a:p>
            <a:r>
              <a:rPr lang="en-US" altLang="zh-TW" dirty="0" err="1" smtClean="0"/>
              <a:t>Glibc</a:t>
            </a:r>
            <a:r>
              <a:rPr lang="zh-TW" altLang="en-US" dirty="0" smtClean="0"/>
              <a:t>漏洞</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pic>
        <p:nvPicPr>
          <p:cNvPr id="95234" name="Picture 2"/>
          <p:cNvPicPr>
            <a:picLocks noChangeAspect="1" noChangeArrowheads="1"/>
          </p:cNvPicPr>
          <p:nvPr/>
        </p:nvPicPr>
        <p:blipFill>
          <a:blip r:embed="rId2"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pic>
        <p:nvPicPr>
          <p:cNvPr id="96259" name="Picture 3"/>
          <p:cNvPicPr>
            <a:picLocks noChangeAspect="1" noChangeArrowheads="1"/>
          </p:cNvPicPr>
          <p:nvPr/>
        </p:nvPicPr>
        <p:blipFill>
          <a:blip r:embed="rId2"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4"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Buffer overflow</a:t>
            </a:r>
          </a:p>
          <a:p>
            <a:pPr lvl="1"/>
            <a:r>
              <a:rPr lang="en-US" altLang="zh-TW" dirty="0" smtClean="0"/>
              <a:t>char buffer[10];</a:t>
            </a:r>
            <a:r>
              <a:rPr lang="zh-TW" altLang="en-US" dirty="0" smtClean="0"/>
              <a:t> </a:t>
            </a:r>
            <a:r>
              <a:rPr lang="en-US" altLang="zh-TW" dirty="0" smtClean="0"/>
              <a:t>// </a:t>
            </a:r>
            <a:r>
              <a:rPr lang="zh-TW" altLang="en-US" dirty="0" smtClean="0"/>
              <a:t>問題在這</a:t>
            </a:r>
            <a:endParaRPr lang="en-US" altLang="zh-TW" dirty="0" smtClean="0"/>
          </a:p>
          <a:p>
            <a:pPr lvl="1"/>
            <a:endParaRPr lang="en-US" altLang="zh-TW" dirty="0" smtClean="0"/>
          </a:p>
          <a:p>
            <a:pPr lvl="1"/>
            <a:r>
              <a:rPr lang="zh-TW" altLang="en-US" dirty="0" smtClean="0"/>
              <a:t>學生</a:t>
            </a:r>
            <a:r>
              <a:rPr lang="en-US" altLang="zh-TW" dirty="0" smtClean="0"/>
              <a:t>:</a:t>
            </a:r>
            <a:r>
              <a:rPr lang="zh-TW" altLang="en-US" dirty="0" smtClean="0"/>
              <a:t> 宣告</a:t>
            </a:r>
            <a:r>
              <a:rPr lang="en-US" altLang="zh-TW" dirty="0" smtClean="0"/>
              <a:t>10</a:t>
            </a:r>
            <a:r>
              <a:rPr lang="zh-TW" altLang="en-US" dirty="0" smtClean="0"/>
              <a:t>個</a:t>
            </a:r>
            <a:r>
              <a:rPr lang="en-US" altLang="zh-TW" dirty="0" smtClean="0"/>
              <a:t>char</a:t>
            </a:r>
            <a:r>
              <a:rPr lang="zh-TW" altLang="en-US" dirty="0" smtClean="0"/>
              <a:t>陣列</a:t>
            </a:r>
            <a:endParaRPr lang="en-US" altLang="zh-TW" dirty="0" smtClean="0"/>
          </a:p>
          <a:p>
            <a:pPr lvl="1"/>
            <a:r>
              <a:rPr lang="zh-TW" altLang="en-US" dirty="0" smtClean="0"/>
              <a:t>另一位學生</a:t>
            </a:r>
            <a:r>
              <a:rPr lang="en-US" altLang="zh-TW" dirty="0" smtClean="0"/>
              <a:t>: 10</a:t>
            </a:r>
            <a:r>
              <a:rPr lang="zh-TW" altLang="en-US" dirty="0" smtClean="0"/>
              <a:t>個字元的字元陣列</a:t>
            </a:r>
            <a:endParaRPr lang="en-US" altLang="zh-TW" dirty="0" smtClean="0"/>
          </a:p>
          <a:p>
            <a:pPr lvl="1"/>
            <a:r>
              <a:rPr lang="zh-TW" altLang="en-US" dirty="0" smtClean="0"/>
              <a:t>比較認真的學生</a:t>
            </a:r>
            <a:r>
              <a:rPr lang="en-US" altLang="zh-TW" dirty="0" smtClean="0"/>
              <a:t>:</a:t>
            </a:r>
            <a:r>
              <a:rPr lang="zh-TW" altLang="en-US" dirty="0" smtClean="0"/>
              <a:t> </a:t>
            </a:r>
            <a:r>
              <a:rPr lang="en-US" altLang="zh-TW" dirty="0" smtClean="0"/>
              <a:t>9</a:t>
            </a:r>
            <a:r>
              <a:rPr lang="zh-TW" altLang="en-US" dirty="0" smtClean="0"/>
              <a:t>個可用字元的</a:t>
            </a:r>
            <a:r>
              <a:rPr lang="en-US" altLang="zh-TW" dirty="0" smtClean="0"/>
              <a:t>c</a:t>
            </a:r>
            <a:r>
              <a:rPr lang="zh-TW" altLang="en-US" dirty="0" smtClean="0"/>
              <a:t>語言字串</a:t>
            </a:r>
            <a:endParaRPr lang="en-US" altLang="zh-TW" dirty="0" smtClean="0"/>
          </a:p>
          <a:p>
            <a:pPr lvl="1"/>
            <a:endParaRPr lang="en-US" altLang="zh-TW" dirty="0" smtClean="0"/>
          </a:p>
          <a:p>
            <a:pPr lvl="1"/>
            <a:r>
              <a:rPr lang="zh-TW" altLang="en-US" dirty="0" smtClean="0"/>
              <a:t>駭客</a:t>
            </a:r>
            <a:r>
              <a:rPr lang="en-US" altLang="zh-TW" dirty="0" smtClean="0"/>
              <a:t>:</a:t>
            </a:r>
            <a:r>
              <a:rPr lang="zh-TW" altLang="en-US" dirty="0" smtClean="0"/>
              <a:t> 哈哈</a:t>
            </a:r>
            <a:endParaRPr lang="en-US" altLang="zh-TW" dirty="0" smtClean="0"/>
          </a:p>
          <a:p>
            <a:pPr lvl="1">
              <a:buNone/>
            </a:pPr>
            <a:r>
              <a:rPr lang="en-US" altLang="zh-TW" sz="1800" dirty="0" smtClean="0"/>
              <a:t>(P.S. </a:t>
            </a:r>
            <a:r>
              <a:rPr lang="zh-TW" altLang="en-US" sz="1800" dirty="0" smtClean="0"/>
              <a:t>緩衝區溢位是一門學問，可</a:t>
            </a:r>
            <a:r>
              <a:rPr lang="zh-TW" altLang="en-US" sz="1800" dirty="0" smtClean="0">
                <a:hlinkClick r:id="rId2" action="ppaction://hlinksldjump"/>
              </a:rPr>
              <a:t>參考投影片</a:t>
            </a:r>
            <a:r>
              <a:rPr lang="zh-TW" altLang="en-US" sz="1800" dirty="0" smtClean="0"/>
              <a:t>後面的緩衝區溢位或是以下網址</a:t>
            </a:r>
            <a:r>
              <a:rPr lang="en-US" altLang="zh-TW" sz="1800" dirty="0" smtClean="0"/>
              <a:t>)</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sp>
        <p:nvSpPr>
          <p:cNvPr id="5" name="文字方塊 4"/>
          <p:cNvSpPr txBox="1"/>
          <p:nvPr/>
        </p:nvSpPr>
        <p:spPr>
          <a:xfrm>
            <a:off x="467544" y="6165304"/>
            <a:ext cx="7689926" cy="369332"/>
          </a:xfrm>
          <a:prstGeom prst="rect">
            <a:avLst/>
          </a:prstGeom>
          <a:noFill/>
        </p:spPr>
        <p:txBody>
          <a:bodyPr wrap="none" rtlCol="0">
            <a:spAutoFit/>
          </a:bodyPr>
          <a:lstStyle/>
          <a:p>
            <a:r>
              <a:rPr lang="en-US" altLang="zh-TW" dirty="0" smtClean="0"/>
              <a:t>Reference: https://www.corelan.be/?s=exploit+writing+tutorial&amp;search=Search</a:t>
            </a:r>
            <a:endParaRPr lang="zh-TW" alt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180</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181</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182</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183</a:t>
            </a:fld>
            <a:endParaRPr lang="zh-TW" alt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查表</a:t>
            </a:r>
            <a:r>
              <a:rPr lang="en-US" altLang="zh-TW" dirty="0" smtClean="0"/>
              <a:t>:</a:t>
            </a:r>
            <a:r>
              <a:rPr lang="zh-TW" altLang="en-US" dirty="0" smtClean="0"/>
              <a:t> </a:t>
            </a:r>
            <a:r>
              <a:rPr lang="en-US" altLang="zh-TW" dirty="0" err="1" smtClean="0"/>
              <a:t>xlat</a:t>
            </a:r>
            <a:endParaRPr lang="en-US" altLang="zh-TW" dirty="0" smtClean="0"/>
          </a:p>
          <a:p>
            <a:pPr lvl="1"/>
            <a:r>
              <a:rPr lang="en-US" altLang="zh-TW" dirty="0" smtClean="0"/>
              <a:t>al: index</a:t>
            </a:r>
          </a:p>
          <a:p>
            <a:pPr lvl="1"/>
            <a:r>
              <a:rPr lang="en-US" altLang="zh-TW" dirty="0" err="1" smtClean="0"/>
              <a:t>bx</a:t>
            </a:r>
            <a:r>
              <a:rPr lang="en-US" altLang="zh-TW" dirty="0" smtClean="0"/>
              <a:t>: table address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185</a:t>
            </a:fld>
            <a:endParaRPr lang="zh-TW" altLang="en-US"/>
          </a:p>
        </p:txBody>
      </p:sp>
      <p:pic>
        <p:nvPicPr>
          <p:cNvPr id="270338" name="Picture 2"/>
          <p:cNvPicPr>
            <a:picLocks noChangeAspect="1" noChangeArrowheads="1"/>
          </p:cNvPicPr>
          <p:nvPr/>
        </p:nvPicPr>
        <p:blipFill>
          <a:blip r:embed="rId2" cstate="print"/>
          <a:srcRect/>
          <a:stretch>
            <a:fillRect/>
          </a:stretch>
        </p:blipFill>
        <p:spPr bwMode="auto">
          <a:xfrm>
            <a:off x="4139953" y="1512591"/>
            <a:ext cx="5004048" cy="53454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en-US" altLang="zh-TW" dirty="0" smtClean="0"/>
              <a:t>Address mode</a:t>
            </a:r>
            <a:endParaRPr lang="en-US" altLang="zh-TW" b="1" dirty="0" smtClean="0"/>
          </a:p>
          <a:p>
            <a:pPr lvl="1"/>
            <a:r>
              <a:rPr lang="en-US" altLang="zh-TW" dirty="0" err="1" smtClean="0"/>
              <a:t>Nasm</a:t>
            </a:r>
            <a:r>
              <a:rPr lang="en-US" altLang="zh-TW" dirty="0" smtClean="0"/>
              <a:t>:</a:t>
            </a:r>
          </a:p>
          <a:p>
            <a:pPr lvl="2"/>
            <a:r>
              <a:rPr lang="it-IT" altLang="zh-TW" dirty="0" smtClean="0"/>
              <a:t>[constant]  </a:t>
            </a:r>
          </a:p>
          <a:p>
            <a:pPr lvl="2"/>
            <a:r>
              <a:rPr lang="it-IT" altLang="zh-TW" b="1" dirty="0" smtClean="0"/>
              <a:t>[BX]  </a:t>
            </a:r>
          </a:p>
          <a:p>
            <a:pPr lvl="2"/>
            <a:r>
              <a:rPr lang="it-IT" altLang="zh-TW" dirty="0" smtClean="0"/>
              <a:t>[SI]  </a:t>
            </a:r>
          </a:p>
          <a:p>
            <a:pPr lvl="2"/>
            <a:r>
              <a:rPr lang="it-IT" altLang="zh-TW" dirty="0" smtClean="0"/>
              <a:t>[DI]  </a:t>
            </a:r>
          </a:p>
          <a:p>
            <a:pPr lvl="2"/>
            <a:r>
              <a:rPr lang="it-IT" altLang="zh-TW" dirty="0" smtClean="0"/>
              <a:t>[BX+constant]  </a:t>
            </a:r>
          </a:p>
          <a:p>
            <a:pPr lvl="2"/>
            <a:r>
              <a:rPr lang="it-IT" altLang="zh-TW" dirty="0" smtClean="0"/>
              <a:t>[BP+constant]  </a:t>
            </a:r>
          </a:p>
          <a:p>
            <a:pPr lvl="2"/>
            <a:r>
              <a:rPr lang="it-IT" altLang="zh-TW" dirty="0" smtClean="0"/>
              <a:t>[SI+constant]  </a:t>
            </a:r>
          </a:p>
          <a:p>
            <a:pPr lvl="2"/>
            <a:r>
              <a:rPr lang="it-IT" altLang="zh-TW" dirty="0" smtClean="0"/>
              <a:t>[DI+constant]  </a:t>
            </a:r>
          </a:p>
          <a:p>
            <a:pPr lvl="2"/>
            <a:r>
              <a:rPr lang="it-IT" altLang="zh-TW" dirty="0" smtClean="0"/>
              <a:t>[BX+SI]  </a:t>
            </a:r>
          </a:p>
          <a:p>
            <a:pPr lvl="2"/>
            <a:r>
              <a:rPr lang="it-IT" altLang="zh-TW" dirty="0" smtClean="0"/>
              <a:t>[BX+DI]  </a:t>
            </a:r>
          </a:p>
          <a:p>
            <a:pPr lvl="2"/>
            <a:r>
              <a:rPr lang="it-IT" altLang="zh-TW" dirty="0" smtClean="0"/>
              <a:t>[BP+SI]  </a:t>
            </a:r>
          </a:p>
          <a:p>
            <a:pPr lvl="2"/>
            <a:r>
              <a:rPr lang="it-IT" altLang="zh-TW" dirty="0" smtClean="0"/>
              <a:t>[BP+DI]  </a:t>
            </a:r>
          </a:p>
          <a:p>
            <a:pPr lvl="2"/>
            <a:r>
              <a:rPr lang="it-IT" altLang="zh-TW" dirty="0" smtClean="0"/>
              <a:t>[BX+SI+constant]  </a:t>
            </a:r>
          </a:p>
          <a:p>
            <a:pPr lvl="2"/>
            <a:r>
              <a:rPr lang="it-IT" altLang="zh-TW" dirty="0" smtClean="0"/>
              <a:t>[BX+DI+constant]  </a:t>
            </a:r>
          </a:p>
          <a:p>
            <a:pPr lvl="2"/>
            <a:r>
              <a:rPr lang="it-IT" altLang="zh-TW" dirty="0" smtClean="0"/>
              <a:t>[BP+SI+constant]  </a:t>
            </a:r>
          </a:p>
          <a:p>
            <a:pPr lvl="2"/>
            <a:r>
              <a:rPr lang="it-IT" altLang="zh-TW" dirty="0" smtClean="0"/>
              <a:t>[BP+DI+constant] </a:t>
            </a:r>
          </a:p>
          <a:p>
            <a:pPr lvl="1"/>
            <a:r>
              <a:rPr lang="it-IT" altLang="zh-TW" dirty="0" smtClean="0"/>
              <a:t>MASM</a:t>
            </a:r>
            <a:r>
              <a:rPr lang="en-US" altLang="zh-TW" dirty="0" smtClean="0"/>
              <a:t>:</a:t>
            </a:r>
          </a:p>
          <a:p>
            <a:pPr lvl="2"/>
            <a:r>
              <a:rPr lang="zh-TW" altLang="en-US" dirty="0" smtClean="0"/>
              <a:t>直接定址</a:t>
            </a:r>
            <a:r>
              <a:rPr lang="en-US" altLang="zh-TW" dirty="0" smtClean="0"/>
              <a:t>:</a:t>
            </a:r>
            <a:r>
              <a:rPr lang="zh-TW" altLang="en-US" dirty="0" smtClean="0"/>
              <a:t> </a:t>
            </a:r>
            <a:r>
              <a:rPr lang="en-US" altLang="zh-TW" dirty="0" smtClean="0"/>
              <a:t>data</a:t>
            </a:r>
          </a:p>
          <a:p>
            <a:pPr lvl="2"/>
            <a:r>
              <a:rPr lang="zh-TW" altLang="en-US" dirty="0" smtClean="0"/>
              <a:t>間接定址</a:t>
            </a:r>
            <a:r>
              <a:rPr lang="en-US" altLang="zh-TW" dirty="0" smtClean="0"/>
              <a:t>:</a:t>
            </a:r>
            <a:r>
              <a:rPr lang="zh-TW" altLang="en-US" dirty="0" smtClean="0"/>
              <a:t> </a:t>
            </a:r>
            <a:r>
              <a:rPr lang="en-US" altLang="zh-TW" b="1" dirty="0" smtClean="0"/>
              <a:t>[</a:t>
            </a:r>
            <a:r>
              <a:rPr lang="en-US" altLang="zh-TW" b="1" dirty="0" err="1" smtClean="0"/>
              <a:t>bx</a:t>
            </a:r>
            <a:r>
              <a:rPr lang="en-US" altLang="zh-TW" b="1" dirty="0" smtClean="0"/>
              <a:t>]</a:t>
            </a:r>
            <a:r>
              <a:rPr lang="en-US" altLang="zh-TW" dirty="0" smtClean="0"/>
              <a:t>, [</a:t>
            </a:r>
            <a:r>
              <a:rPr lang="en-US" altLang="zh-TW" dirty="0" err="1" smtClean="0"/>
              <a:t>bp</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a:t>
            </a:r>
          </a:p>
          <a:p>
            <a:pPr lvl="2"/>
            <a:r>
              <a:rPr lang="zh-TW" altLang="en-US" dirty="0" smtClean="0"/>
              <a:t>基底定址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 dist, dist[</a:t>
            </a:r>
            <a:r>
              <a:rPr lang="en-US" altLang="zh-TW" dirty="0" err="1" smtClean="0"/>
              <a:t>bx</a:t>
            </a:r>
            <a:r>
              <a:rPr lang="en-US" altLang="zh-TW" dirty="0" smtClean="0"/>
              <a:t>]</a:t>
            </a:r>
          </a:p>
          <a:p>
            <a:pPr lvl="2"/>
            <a:r>
              <a:rPr lang="zh-TW" altLang="en-US" dirty="0" smtClean="0"/>
              <a:t>索引定址</a:t>
            </a:r>
            <a:r>
              <a:rPr lang="en-US" altLang="zh-TW" dirty="0" smtClean="0"/>
              <a:t>:</a:t>
            </a:r>
            <a:r>
              <a:rPr lang="zh-TW" altLang="en-US" dirty="0" smtClean="0"/>
              <a:t> </a:t>
            </a:r>
            <a:r>
              <a:rPr lang="en-US" altLang="zh-TW" dirty="0" smtClean="0"/>
              <a:t>base[</a:t>
            </a:r>
            <a:r>
              <a:rPr lang="en-US" altLang="zh-TW" dirty="0" err="1" smtClean="0"/>
              <a:t>si</a:t>
            </a:r>
            <a:r>
              <a:rPr lang="en-US" altLang="zh-TW" dirty="0" smtClean="0"/>
              <a:t>], [</a:t>
            </a:r>
            <a:r>
              <a:rPr lang="en-US" altLang="zh-TW" dirty="0" err="1" smtClean="0"/>
              <a:t>si</a:t>
            </a:r>
            <a:r>
              <a:rPr lang="en-US" altLang="zh-TW" dirty="0" smtClean="0"/>
              <a:t>]base</a:t>
            </a:r>
          </a:p>
          <a:p>
            <a:pPr lvl="2"/>
            <a:r>
              <a:rPr lang="zh-TW" altLang="en-US" dirty="0" smtClean="0"/>
              <a:t>基底索引定址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a:t>
            </a:r>
            <a:r>
              <a:rPr lang="en-US" altLang="zh-TW" dirty="0" err="1" smtClean="0"/>
              <a:t>di</a:t>
            </a:r>
            <a:r>
              <a:rPr lang="en-US" altLang="zh-TW" dirty="0" smtClean="0"/>
              <a:t>] dist, [</a:t>
            </a:r>
            <a:r>
              <a:rPr lang="en-US" altLang="zh-TW" dirty="0" err="1" smtClean="0"/>
              <a:t>bx</a:t>
            </a:r>
            <a:r>
              <a:rPr lang="en-US" altLang="zh-TW" dirty="0" smtClean="0"/>
              <a:t>][</a:t>
            </a:r>
            <a:r>
              <a:rPr lang="en-US" altLang="zh-TW" dirty="0" err="1" smtClean="0"/>
              <a:t>si</a:t>
            </a:r>
            <a:r>
              <a:rPr lang="en-US" altLang="zh-TW" dirty="0" smtClean="0"/>
              <a:t>] dist, [</a:t>
            </a:r>
            <a:r>
              <a:rPr lang="en-US" altLang="zh-TW" dirty="0" err="1" smtClean="0"/>
              <a:t>bp</a:t>
            </a:r>
            <a:r>
              <a:rPr lang="en-US" altLang="zh-TW" dirty="0" smtClean="0"/>
              <a:t>][</a:t>
            </a:r>
            <a:r>
              <a:rPr lang="en-US" altLang="zh-TW" dirty="0" err="1" smtClean="0"/>
              <a:t>di</a:t>
            </a:r>
            <a:r>
              <a:rPr lang="en-US" altLang="zh-TW" dirty="0" smtClean="0"/>
              <a:t>] dist, [</a:t>
            </a:r>
            <a:r>
              <a:rPr lang="en-US" altLang="zh-TW" dirty="0" err="1" smtClean="0"/>
              <a:t>bp</a:t>
            </a:r>
            <a:r>
              <a:rPr lang="en-US" altLang="zh-TW" dirty="0" smtClean="0"/>
              <a:t>][</a:t>
            </a:r>
            <a:r>
              <a:rPr lang="en-US" altLang="zh-TW" dirty="0" err="1" smtClean="0"/>
              <a:t>si</a:t>
            </a:r>
            <a:r>
              <a:rPr lang="en-US" altLang="zh-TW" dirty="0" smtClean="0"/>
              <a:t>] dist</a:t>
            </a:r>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Generic Addressing Mode</a:t>
            </a:r>
          </a:p>
          <a:p>
            <a:pPr lvl="1"/>
            <a:r>
              <a:rPr lang="en-US" altLang="zh-TW" dirty="0" smtClean="0"/>
              <a:t> </a:t>
            </a:r>
            <a:r>
              <a:rPr lang="en-US" altLang="zh-TW" b="1" dirty="0" smtClean="0"/>
              <a:t>DS</a:t>
            </a:r>
            <a:r>
              <a:rPr lang="en-US" altLang="zh-TW" dirty="0" smtClean="0"/>
              <a:t>:[BX]</a:t>
            </a:r>
          </a:p>
          <a:p>
            <a:pPr>
              <a:buNone/>
            </a:pPr>
            <a:endParaRPr lang="en-US" altLang="zh-TW" dirty="0" smtClean="0"/>
          </a:p>
          <a:p>
            <a:pPr>
              <a:buNone/>
            </a:pPr>
            <a:r>
              <a:rPr lang="en-US" altLang="zh-TW" dirty="0" smtClean="0"/>
              <a:t>push ax</a:t>
            </a:r>
          </a:p>
          <a:p>
            <a:pPr>
              <a:buNone/>
            </a:pPr>
            <a:r>
              <a:rPr lang="en-US" altLang="zh-TW" dirty="0" smtClean="0"/>
              <a:t>push </a:t>
            </a:r>
            <a:r>
              <a:rPr lang="en-US" altLang="zh-TW" dirty="0" err="1" smtClean="0"/>
              <a:t>ds</a:t>
            </a:r>
            <a:endParaRPr lang="en-US" altLang="zh-TW" dirty="0" smtClean="0"/>
          </a:p>
          <a:p>
            <a:pPr>
              <a:buNone/>
            </a:pPr>
            <a:r>
              <a:rPr lang="en-US" altLang="zh-TW" dirty="0" err="1" smtClean="0"/>
              <a:t>mov</a:t>
            </a:r>
            <a:r>
              <a:rPr lang="en-US" altLang="zh-TW" dirty="0" smtClean="0"/>
              <a:t> ax, </a:t>
            </a:r>
            <a:r>
              <a:rPr lang="en-US" altLang="zh-TW" dirty="0" err="1" smtClean="0"/>
              <a:t>ss</a:t>
            </a:r>
            <a:endParaRPr lang="en-US" altLang="zh-TW" dirty="0" smtClean="0"/>
          </a:p>
          <a:p>
            <a:pPr>
              <a:buNone/>
            </a:pPr>
            <a:r>
              <a:rPr lang="en-US" altLang="zh-TW" dirty="0" err="1" smtClean="0"/>
              <a:t>mov</a:t>
            </a:r>
            <a:r>
              <a:rPr lang="en-US" altLang="zh-TW" dirty="0" smtClean="0"/>
              <a:t> </a:t>
            </a:r>
            <a:r>
              <a:rPr lang="en-US" altLang="zh-TW" dirty="0" err="1" smtClean="0"/>
              <a:t>ds</a:t>
            </a:r>
            <a:r>
              <a:rPr lang="en-US" altLang="zh-TW" dirty="0" smtClean="0"/>
              <a:t>, ax</a:t>
            </a:r>
          </a:p>
          <a:p>
            <a:pPr>
              <a:buNone/>
            </a:pPr>
            <a:r>
              <a:rPr lang="en-US" altLang="zh-TW" dirty="0" smtClean="0"/>
              <a:t>pop </a:t>
            </a:r>
            <a:r>
              <a:rPr lang="en-US" altLang="zh-TW" dirty="0" err="1" smtClean="0"/>
              <a:t>ds</a:t>
            </a:r>
            <a:endParaRPr lang="en-US" altLang="zh-TW" dirty="0" smtClean="0"/>
          </a:p>
          <a:p>
            <a:pPr>
              <a:buNone/>
            </a:pPr>
            <a:r>
              <a:rPr lang="en-US" altLang="zh-TW" dirty="0" smtClean="0"/>
              <a:t>pop ax</a:t>
            </a:r>
          </a:p>
          <a:p>
            <a:pPr>
              <a:buNone/>
            </a:pPr>
            <a:r>
              <a:rPr lang="en-US" altLang="zh-TW" dirty="0" err="1" smtClean="0"/>
              <a:t>mov</a:t>
            </a:r>
            <a:r>
              <a:rPr lang="en-US" altLang="zh-TW" dirty="0" smtClean="0"/>
              <a:t> </a:t>
            </a:r>
            <a:r>
              <a:rPr lang="en-US" altLang="zh-TW" dirty="0" err="1" smtClean="0"/>
              <a:t>bx</a:t>
            </a:r>
            <a:r>
              <a:rPr lang="en-US" altLang="zh-TW" dirty="0" smtClean="0"/>
              <a:t>, sp</a:t>
            </a:r>
          </a:p>
          <a:p>
            <a:pPr>
              <a:buNone/>
            </a:pPr>
            <a:r>
              <a:rPr lang="en-US" altLang="zh-TW" dirty="0" err="1" smtClean="0"/>
              <a:t>mov</a:t>
            </a:r>
            <a:r>
              <a:rPr lang="en-US" altLang="zh-TW" dirty="0" smtClean="0"/>
              <a:t> ax, [</a:t>
            </a:r>
            <a:r>
              <a:rPr lang="en-US" altLang="zh-TW" dirty="0" err="1" smtClean="0"/>
              <a:t>bx</a:t>
            </a:r>
            <a:r>
              <a:rPr lang="en-US" altLang="zh-TW" dirty="0" smtClean="0"/>
              <a:t>]</a:t>
            </a:r>
          </a:p>
          <a:p>
            <a:pPr>
              <a:buNone/>
            </a:pPr>
            <a:r>
              <a:rPr lang="en-US" altLang="zh-TW" dirty="0" smtClean="0"/>
              <a:t>=&gt; </a:t>
            </a:r>
            <a:r>
              <a:rPr lang="en-US" altLang="zh-TW" dirty="0" err="1" smtClean="0"/>
              <a:t>ss</a:t>
            </a:r>
            <a:r>
              <a:rPr lang="en-US" altLang="zh-TW" dirty="0" smtClean="0"/>
              <a:t>:[</a:t>
            </a:r>
            <a:r>
              <a:rPr lang="en-US" altLang="zh-TW" dirty="0" err="1" smtClean="0"/>
              <a:t>bx</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775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pPr lvl="1"/>
            <a:r>
              <a:rPr lang="zh-TW" altLang="en-US" b="1" dirty="0" smtClean="0">
                <a:solidFill>
                  <a:srgbClr val="FF0000"/>
                </a:solidFill>
              </a:rPr>
              <a:t>有了能輸出</a:t>
            </a:r>
            <a:r>
              <a:rPr lang="en-US" altLang="zh-TW" b="1" dirty="0" smtClean="0">
                <a:solidFill>
                  <a:srgbClr val="FF0000"/>
                </a:solidFill>
              </a:rPr>
              <a:t>ax</a:t>
            </a:r>
            <a:r>
              <a:rPr lang="zh-TW" altLang="en-US" b="1" dirty="0" smtClean="0">
                <a:solidFill>
                  <a:srgbClr val="FF0000"/>
                </a:solidFill>
              </a:rPr>
              <a:t>的工具</a:t>
            </a:r>
            <a:endParaRPr lang="en-US" altLang="zh-TW" b="1" dirty="0" smtClean="0">
              <a:solidFill>
                <a:srgbClr val="FF0000"/>
              </a:solidFill>
            </a:endParaRPr>
          </a:p>
          <a:p>
            <a:r>
              <a:rPr lang="zh-TW" altLang="en-US" dirty="0" smtClean="0"/>
              <a:t>測試工具</a:t>
            </a:r>
            <a:endParaRPr lang="en-US" altLang="zh-TW" dirty="0" smtClean="0"/>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pic>
        <p:nvPicPr>
          <p:cNvPr id="103427" name="Picture 3"/>
          <p:cNvPicPr>
            <a:picLocks noChangeAspect="1" noChangeArrowheads="1"/>
          </p:cNvPicPr>
          <p:nvPr/>
        </p:nvPicPr>
        <p:blipFill>
          <a:blip r:embed="rId2"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語言教學</a:t>
            </a:r>
            <a:endParaRPr lang="en-US" altLang="zh-TW" dirty="0" smtClean="0"/>
          </a:p>
          <a:p>
            <a:pPr lvl="1"/>
            <a:r>
              <a:rPr lang="zh-TW" altLang="en-US" dirty="0" smtClean="0"/>
              <a:t>複製為最常用的運算</a:t>
            </a:r>
            <a:endParaRPr lang="en-US" altLang="zh-TW" dirty="0" smtClean="0"/>
          </a:p>
          <a:p>
            <a:pPr lvl="1"/>
            <a:endParaRPr lang="zh-TW" altLang="en-US" dirty="0"/>
          </a:p>
        </p:txBody>
      </p:sp>
      <p:sp>
        <p:nvSpPr>
          <p:cNvPr id="13" name="投影片編號版面配置區 12"/>
          <p:cNvSpPr>
            <a:spLocks noGrp="1"/>
          </p:cNvSpPr>
          <p:nvPr>
            <p:ph type="sldNum" sz="quarter" idx="12"/>
          </p:nvPr>
        </p:nvSpPr>
        <p:spPr/>
        <p:txBody>
          <a:bodyPr/>
          <a:lstStyle/>
          <a:p>
            <a:fld id="{AC4F3721-7B86-4553-8DA8-FFD0BB461115}" type="slidenum">
              <a:rPr lang="zh-TW" altLang="en-US" smtClean="0"/>
              <a:pPr/>
              <a:t>19</a:t>
            </a:fld>
            <a:endParaRPr lang="zh-TW" altLang="en-US"/>
          </a:p>
        </p:txBody>
      </p:sp>
      <p:pic>
        <p:nvPicPr>
          <p:cNvPr id="26627" name="Picture 3"/>
          <p:cNvPicPr>
            <a:picLocks noChangeAspect="1" noChangeArrowheads="1"/>
          </p:cNvPicPr>
          <p:nvPr/>
        </p:nvPicPr>
        <p:blipFill>
          <a:blip r:embed="rId2" cstate="print"/>
          <a:srcRect t="15096"/>
          <a:stretch>
            <a:fillRect/>
          </a:stretch>
        </p:blipFill>
        <p:spPr bwMode="auto">
          <a:xfrm>
            <a:off x="7236296" y="1498506"/>
            <a:ext cx="1907705" cy="5359494"/>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658416" y="2634537"/>
            <a:ext cx="3486150" cy="3686175"/>
          </a:xfrm>
          <a:prstGeom prst="rect">
            <a:avLst/>
          </a:prstGeom>
          <a:noFill/>
          <a:ln w="9525">
            <a:noFill/>
            <a:miter lim="800000"/>
            <a:headEnd/>
            <a:tailEnd/>
          </a:ln>
        </p:spPr>
      </p:pic>
      <p:sp>
        <p:nvSpPr>
          <p:cNvPr id="7" name="矩形 6"/>
          <p:cNvSpPr/>
          <p:nvPr/>
        </p:nvSpPr>
        <p:spPr>
          <a:xfrm>
            <a:off x="2242592" y="3570641"/>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42592" y="5154817"/>
            <a:ext cx="1080120"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738536" y="5802889"/>
            <a:ext cx="79208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674640" y="321060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1" name="文字方塊 10"/>
          <p:cNvSpPr txBox="1"/>
          <p:nvPr/>
        </p:nvSpPr>
        <p:spPr>
          <a:xfrm>
            <a:off x="2602632" y="4722769"/>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2" name="文字方塊 11"/>
          <p:cNvSpPr txBox="1"/>
          <p:nvPr/>
        </p:nvSpPr>
        <p:spPr>
          <a:xfrm>
            <a:off x="2170584" y="609092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190</a:t>
            </a:fld>
            <a:endParaRPr lang="zh-TW"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191</a:t>
            </a:fld>
            <a:endParaRPr lang="zh-TW"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192</a:t>
            </a:fld>
            <a:endParaRPr lang="zh-TW"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193</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195</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196</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197</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3"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198</a:t>
            </a:fld>
            <a:endParaRPr lang="zh-TW" altLang="en-US"/>
          </a:p>
        </p:txBody>
      </p:sp>
      <p:pic>
        <p:nvPicPr>
          <p:cNvPr id="184323" name="Picture 3"/>
          <p:cNvPicPr>
            <a:picLocks noChangeAspect="1" noChangeArrowheads="1"/>
          </p:cNvPicPr>
          <p:nvPr/>
        </p:nvPicPr>
        <p:blipFill>
          <a:blip r:embed="rId2"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pic>
        <p:nvPicPr>
          <p:cNvPr id="187394" name="Picture 2"/>
          <p:cNvPicPr>
            <a:picLocks noChangeAspect="1" noChangeArrowheads="1"/>
          </p:cNvPicPr>
          <p:nvPr/>
        </p:nvPicPr>
        <p:blipFill>
          <a:blip r:embed="rId2"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normAutofit fontScale="85000" lnSpcReduction="20000"/>
          </a:bodyPr>
          <a:lstStyle/>
          <a:p>
            <a:r>
              <a:rPr lang="zh-TW" altLang="en-US" dirty="0" smtClean="0"/>
              <a:t>我是誰</a:t>
            </a:r>
            <a:r>
              <a:rPr lang="en-US" altLang="zh-TW" dirty="0" smtClean="0"/>
              <a:t>?</a:t>
            </a:r>
          </a:p>
          <a:p>
            <a:r>
              <a:rPr lang="zh-TW" altLang="en-US" dirty="0" smtClean="0"/>
              <a:t>額外話題</a:t>
            </a:r>
            <a:endParaRPr lang="en-US" altLang="zh-TW" dirty="0" smtClean="0"/>
          </a:p>
          <a:p>
            <a:pPr lvl="1"/>
            <a:r>
              <a:rPr lang="zh-TW" altLang="en-US" dirty="0" smtClean="0"/>
              <a:t>資安產業</a:t>
            </a:r>
            <a:endParaRPr lang="en-US" altLang="zh-TW" dirty="0" smtClean="0"/>
          </a:p>
          <a:p>
            <a:pPr lvl="1"/>
            <a:r>
              <a:rPr lang="zh-TW" altLang="en-US" dirty="0" smtClean="0"/>
              <a:t>從軟體層面分析資安</a:t>
            </a:r>
            <a:endParaRPr lang="en-US" altLang="zh-TW" dirty="0" smtClean="0"/>
          </a:p>
          <a:p>
            <a:pPr lvl="1"/>
            <a:r>
              <a:rPr lang="zh-TW" altLang="en-US" dirty="0" smtClean="0"/>
              <a:t>從理論層面分析資安</a:t>
            </a:r>
            <a:endParaRPr lang="en-US" altLang="zh-TW" dirty="0" smtClean="0"/>
          </a:p>
          <a:p>
            <a:pPr lvl="1"/>
            <a:r>
              <a:rPr lang="zh-TW" altLang="en-US" dirty="0" smtClean="0"/>
              <a:t>資安主要標的</a:t>
            </a:r>
            <a:r>
              <a:rPr lang="en-US" altLang="zh-TW" dirty="0" smtClean="0"/>
              <a:t>: </a:t>
            </a:r>
            <a:r>
              <a:rPr lang="zh-TW" altLang="en-US" dirty="0" smtClean="0"/>
              <a:t>駭客</a:t>
            </a:r>
            <a:endParaRPr lang="en-US" altLang="zh-TW" dirty="0" smtClean="0"/>
          </a:p>
          <a:p>
            <a:r>
              <a:rPr lang="zh-TW" altLang="en-US" dirty="0" smtClean="0"/>
              <a:t>課程架構</a:t>
            </a:r>
            <a:endParaRPr lang="en-US" altLang="zh-TW" dirty="0" smtClean="0"/>
          </a:p>
          <a:p>
            <a:r>
              <a:rPr lang="zh-TW" altLang="en-US" b="1" dirty="0" smtClean="0"/>
              <a:t>基礎概念與實作</a:t>
            </a:r>
            <a:r>
              <a:rPr lang="en-US" altLang="zh-TW" b="1" dirty="0" smtClean="0"/>
              <a:t>1-4</a:t>
            </a:r>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Secure code</a:t>
            </a:r>
            <a:r>
              <a:rPr lang="zh-TW" altLang="en-US" dirty="0" smtClean="0"/>
              <a:t>對這地解釋非常的多</a:t>
            </a:r>
            <a:endParaRPr lang="en-US" altLang="zh-TW" dirty="0" smtClean="0"/>
          </a:p>
          <a:p>
            <a:endParaRPr lang="en-US" altLang="zh-TW" dirty="0" smtClean="0"/>
          </a:p>
          <a:p>
            <a:r>
              <a:rPr lang="zh-TW" altLang="en-US" dirty="0" smtClean="0"/>
              <a:t>可以造成的攻擊</a:t>
            </a:r>
            <a:endParaRPr lang="en-US" altLang="zh-TW" dirty="0" smtClean="0"/>
          </a:p>
          <a:p>
            <a:pPr lvl="1"/>
            <a:r>
              <a:rPr lang="en-US" altLang="zh-TW" dirty="0" smtClean="0"/>
              <a:t>Stack buffer overflow</a:t>
            </a:r>
          </a:p>
          <a:p>
            <a:pPr lvl="1"/>
            <a:r>
              <a:rPr lang="en-US" altLang="zh-TW" dirty="0" smtClean="0"/>
              <a:t>Privilege escalation</a:t>
            </a:r>
          </a:p>
          <a:p>
            <a:pPr lvl="1"/>
            <a:r>
              <a:rPr lang="en-US" altLang="zh-TW" dirty="0" smtClean="0"/>
              <a:t>(Remote/Local) Code Execution</a:t>
            </a:r>
          </a:p>
          <a:p>
            <a:pPr lvl="1"/>
            <a:endParaRPr lang="en-US" altLang="zh-TW" dirty="0" smtClean="0"/>
          </a:p>
          <a:p>
            <a:r>
              <a:rPr lang="zh-TW" altLang="en-US" dirty="0" smtClean="0"/>
              <a:t>使用方法</a:t>
            </a:r>
            <a:endParaRPr lang="en-US" altLang="zh-TW" dirty="0" smtClean="0"/>
          </a:p>
          <a:p>
            <a:pPr lvl="1"/>
            <a:r>
              <a:rPr lang="en-US" altLang="zh-TW" dirty="0" smtClean="0"/>
              <a:t>Heap spray</a:t>
            </a:r>
          </a:p>
          <a:p>
            <a:pPr lvl="1"/>
            <a:r>
              <a:rPr lang="en-US" altLang="zh-TW" dirty="0" smtClean="0"/>
              <a:t>Off-by-one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201</a:t>
            </a:fld>
            <a:endParaRPr lang="zh-TW" altLang="en-US"/>
          </a:p>
        </p:txBody>
      </p:sp>
      <p:pic>
        <p:nvPicPr>
          <p:cNvPr id="188418" name="Picture 2"/>
          <p:cNvPicPr>
            <a:picLocks noChangeAspect="1" noChangeArrowheads="1"/>
          </p:cNvPicPr>
          <p:nvPr/>
        </p:nvPicPr>
        <p:blipFill>
          <a:blip r:embed="rId2"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202</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2"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8738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203</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2"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204</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205</a:t>
            </a:fld>
            <a:endParaRPr lang="zh-TW" altLang="en-US"/>
          </a:p>
        </p:txBody>
      </p:sp>
      <p:pic>
        <p:nvPicPr>
          <p:cNvPr id="196610" name="Picture 2"/>
          <p:cNvPicPr>
            <a:picLocks noChangeAspect="1" noChangeArrowheads="1"/>
          </p:cNvPicPr>
          <p:nvPr/>
        </p:nvPicPr>
        <p:blipFill>
          <a:blip r:embed="rId3"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4"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5"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206</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207</a:t>
            </a:fld>
            <a:endParaRPr lang="zh-TW" altLang="en-US"/>
          </a:p>
        </p:txBody>
      </p:sp>
      <p:pic>
        <p:nvPicPr>
          <p:cNvPr id="194562" name="Picture 2"/>
          <p:cNvPicPr>
            <a:picLocks noChangeAspect="1" noChangeArrowheads="1"/>
          </p:cNvPicPr>
          <p:nvPr/>
        </p:nvPicPr>
        <p:blipFill>
          <a:blip r:embed="rId2"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pic>
        <p:nvPicPr>
          <p:cNvPr id="195586" name="Picture 2"/>
          <p:cNvPicPr>
            <a:picLocks noChangeAspect="1" noChangeArrowheads="1"/>
          </p:cNvPicPr>
          <p:nvPr/>
        </p:nvPicPr>
        <p:blipFill>
          <a:blip r:embed="rId2"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209</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3"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4"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5"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6"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7"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實作</a:t>
            </a:r>
            <a:endParaRPr lang="en-US" altLang="zh-TW" dirty="0" smtClean="0"/>
          </a:p>
          <a:p>
            <a:pPr lvl="1"/>
            <a:r>
              <a:rPr lang="zh-TW" altLang="en-US" dirty="0" smtClean="0"/>
              <a:t>程式碼沒錯，但卻發生錯誤</a:t>
            </a:r>
            <a:r>
              <a:rPr lang="en-US" altLang="zh-TW" dirty="0" smtClean="0"/>
              <a:t>!?</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a:t>
            </a:fld>
            <a:endParaRPr lang="zh-TW" altLang="en-US"/>
          </a:p>
        </p:txBody>
      </p:sp>
      <p:pic>
        <p:nvPicPr>
          <p:cNvPr id="27651" name="Picture 3"/>
          <p:cNvPicPr>
            <a:picLocks noChangeAspect="1" noChangeArrowheads="1"/>
          </p:cNvPicPr>
          <p:nvPr/>
        </p:nvPicPr>
        <p:blipFill>
          <a:blip r:embed="rId2" cstate="print"/>
          <a:srcRect/>
          <a:stretch>
            <a:fillRect/>
          </a:stretch>
        </p:blipFill>
        <p:spPr bwMode="auto">
          <a:xfrm>
            <a:off x="0" y="2564904"/>
            <a:ext cx="5803134" cy="3054785"/>
          </a:xfrm>
          <a:prstGeom prst="rect">
            <a:avLst/>
          </a:prstGeom>
          <a:noFill/>
          <a:ln w="9525">
            <a:noFill/>
            <a:miter lim="800000"/>
            <a:headEnd/>
            <a:tailEnd/>
          </a:ln>
        </p:spPr>
      </p:pic>
      <p:pic>
        <p:nvPicPr>
          <p:cNvPr id="27652" name="Picture 4"/>
          <p:cNvPicPr>
            <a:picLocks noChangeAspect="1" noChangeArrowheads="1"/>
          </p:cNvPicPr>
          <p:nvPr/>
        </p:nvPicPr>
        <p:blipFill>
          <a:blip r:embed="rId3" cstate="print"/>
          <a:srcRect/>
          <a:stretch>
            <a:fillRect/>
          </a:stretch>
        </p:blipFill>
        <p:spPr bwMode="auto">
          <a:xfrm>
            <a:off x="0" y="5589240"/>
            <a:ext cx="9144000" cy="12687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210</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211</a:t>
            </a:fld>
            <a:endParaRPr lang="zh-TW" alt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212</a:t>
            </a:fld>
            <a:endParaRPr lang="zh-TW"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旁路分析</a:t>
            </a:r>
            <a:endParaRPr lang="en-US" altLang="zh-TW" dirty="0" smtClean="0"/>
          </a:p>
          <a:p>
            <a:pPr lvl="1"/>
            <a:r>
              <a:rPr lang="zh-TW" altLang="en-US" dirty="0" smtClean="0"/>
              <a:t>密碼設計、實現</a:t>
            </a:r>
            <a:endParaRPr lang="en-US" altLang="zh-TW" dirty="0" smtClean="0"/>
          </a:p>
          <a:p>
            <a:pPr lvl="1"/>
            <a:r>
              <a:rPr lang="zh-TW" altLang="en-US" dirty="0" smtClean="0"/>
              <a:t>洩露分類</a:t>
            </a:r>
            <a:endParaRPr lang="en-US" altLang="zh-TW" dirty="0" smtClean="0"/>
          </a:p>
          <a:p>
            <a:pPr lvl="2"/>
            <a:r>
              <a:rPr lang="zh-TW" altLang="en-US" dirty="0" smtClean="0"/>
              <a:t>累積洩漏</a:t>
            </a:r>
            <a:endParaRPr lang="en-US" altLang="zh-TW" dirty="0" smtClean="0"/>
          </a:p>
          <a:p>
            <a:pPr lvl="2"/>
            <a:r>
              <a:rPr lang="zh-TW" altLang="en-US" dirty="0" smtClean="0"/>
              <a:t>瞬時洩漏</a:t>
            </a:r>
            <a:endParaRPr lang="en-US" altLang="zh-TW" dirty="0" smtClean="0"/>
          </a:p>
          <a:p>
            <a:pPr lvl="1"/>
            <a:r>
              <a:rPr lang="zh-TW" altLang="en-US" dirty="0" smtClean="0"/>
              <a:t>洩露分析</a:t>
            </a:r>
            <a:endParaRPr lang="en-US" altLang="zh-TW" dirty="0" smtClean="0"/>
          </a:p>
          <a:p>
            <a:pPr lvl="2"/>
            <a:r>
              <a:rPr lang="zh-TW" altLang="en-US" dirty="0" smtClean="0"/>
              <a:t>模型的建模</a:t>
            </a:r>
            <a:endParaRPr lang="en-US" altLang="zh-TW" dirty="0" smtClean="0"/>
          </a:p>
          <a:p>
            <a:pPr lvl="3"/>
            <a:r>
              <a:rPr lang="zh-TW" altLang="en-US" dirty="0" smtClean="0"/>
              <a:t>人工統計</a:t>
            </a:r>
            <a:endParaRPr lang="en-US" altLang="zh-TW" dirty="0" smtClean="0"/>
          </a:p>
          <a:p>
            <a:pPr lvl="3"/>
            <a:r>
              <a:rPr lang="en-US" altLang="zh-TW" dirty="0" smtClean="0"/>
              <a:t>AI</a:t>
            </a:r>
          </a:p>
          <a:p>
            <a:pPr lvl="1"/>
            <a:r>
              <a:rPr lang="en-US" altLang="zh-TW" dirty="0" smtClean="0"/>
              <a:t>POC</a:t>
            </a:r>
            <a:r>
              <a:rPr lang="zh-TW" altLang="en-US" dirty="0" smtClean="0"/>
              <a:t>實現</a:t>
            </a:r>
            <a:endParaRPr lang="en-US" altLang="zh-TW" dirty="0" smtClean="0"/>
          </a:p>
          <a:p>
            <a:pPr lvl="2"/>
            <a:r>
              <a:rPr lang="zh-TW" altLang="en-US" dirty="0" smtClean="0"/>
              <a:t>記憶體</a:t>
            </a:r>
            <a:r>
              <a:rPr lang="en-US" altLang="zh-TW" dirty="0" smtClean="0"/>
              <a:t>: </a:t>
            </a:r>
            <a:r>
              <a:rPr lang="en-US" altLang="zh-TW" dirty="0" err="1" smtClean="0"/>
              <a:t>rowhammer</a:t>
            </a:r>
            <a:endParaRPr lang="en-US" altLang="zh-TW" dirty="0" smtClean="0"/>
          </a:p>
          <a:p>
            <a:pPr lvl="2"/>
            <a:r>
              <a:rPr lang="en-US" altLang="zh-TW" dirty="0" smtClean="0"/>
              <a:t>CPU: </a:t>
            </a:r>
            <a:r>
              <a:rPr lang="en-US" altLang="zh-TW" dirty="0" err="1" smtClean="0"/>
              <a:t>Spectre</a:t>
            </a:r>
            <a:r>
              <a:rPr lang="en-US" altLang="zh-TW" dirty="0" smtClean="0"/>
              <a:t>, Meltdown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213</a:t>
            </a:fld>
            <a:endParaRPr lang="zh-TW"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Dev-C++</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2"/>
              </a:rPr>
              <a:t>https://sourceforge.net/projects/orwelldevcpp/</a:t>
            </a:r>
            <a:endParaRPr lang="en-US" altLang="zh-TW" sz="1600"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214</a:t>
            </a:fld>
            <a:endParaRPr lang="zh-TW" altLang="en-US"/>
          </a:p>
        </p:txBody>
      </p:sp>
      <p:pic>
        <p:nvPicPr>
          <p:cNvPr id="1026" name="Picture 2"/>
          <p:cNvPicPr>
            <a:picLocks noChangeAspect="1" noChangeArrowheads="1"/>
          </p:cNvPicPr>
          <p:nvPr/>
        </p:nvPicPr>
        <p:blipFill>
          <a:blip r:embed="rId3" cstate="print"/>
          <a:srcRect/>
          <a:stretch>
            <a:fillRect/>
          </a:stretch>
        </p:blipFill>
        <p:spPr bwMode="auto">
          <a:xfrm>
            <a:off x="0" y="2420889"/>
            <a:ext cx="9144000"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215</a:t>
            </a:fld>
            <a:endParaRPr lang="zh-TW" altLang="en-US"/>
          </a:p>
        </p:txBody>
      </p:sp>
      <p:pic>
        <p:nvPicPr>
          <p:cNvPr id="4" name="Picture 3"/>
          <p:cNvPicPr>
            <a:picLocks noChangeAspect="1" noChangeArrowheads="1"/>
          </p:cNvPicPr>
          <p:nvPr/>
        </p:nvPicPr>
        <p:blipFill>
          <a:blip r:embed="rId2" cstate="print"/>
          <a:srcRect/>
          <a:stretch>
            <a:fillRect/>
          </a:stretch>
        </p:blipFill>
        <p:spPr bwMode="auto">
          <a:xfrm>
            <a:off x="0" y="3068961"/>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216</a:t>
            </a:fld>
            <a:endParaRPr lang="zh-TW" altLang="en-US"/>
          </a:p>
        </p:txBody>
      </p:sp>
      <p:pic>
        <p:nvPicPr>
          <p:cNvPr id="2052" name="Picture 4"/>
          <p:cNvPicPr>
            <a:picLocks noChangeAspect="1" noChangeArrowheads="1"/>
          </p:cNvPicPr>
          <p:nvPr/>
        </p:nvPicPr>
        <p:blipFill>
          <a:blip r:embed="rId2" cstate="print"/>
          <a:srcRect/>
          <a:stretch>
            <a:fillRect/>
          </a:stretch>
        </p:blipFill>
        <p:spPr bwMode="auto">
          <a:xfrm>
            <a:off x="0" y="2492897"/>
            <a:ext cx="9120744" cy="43651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217</a:t>
            </a:fld>
            <a:endParaRPr lang="zh-TW" altLang="en-US"/>
          </a:p>
        </p:txBody>
      </p:sp>
      <p:pic>
        <p:nvPicPr>
          <p:cNvPr id="3076" name="Picture 4"/>
          <p:cNvPicPr>
            <a:picLocks noChangeAspect="1" noChangeArrowheads="1"/>
          </p:cNvPicPr>
          <p:nvPr/>
        </p:nvPicPr>
        <p:blipFill>
          <a:blip r:embed="rId2"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218</a:t>
            </a:fld>
            <a:endParaRPr lang="zh-TW" altLang="en-US"/>
          </a:p>
        </p:txBody>
      </p:sp>
      <p:pic>
        <p:nvPicPr>
          <p:cNvPr id="4099" name="Picture 3"/>
          <p:cNvPicPr>
            <a:picLocks noChangeAspect="1" noChangeArrowheads="1"/>
          </p:cNvPicPr>
          <p:nvPr/>
        </p:nvPicPr>
        <p:blipFill>
          <a:blip r:embed="rId2" cstate="print"/>
          <a:srcRect/>
          <a:stretch>
            <a:fillRect/>
          </a:stretch>
        </p:blipFill>
        <p:spPr bwMode="auto">
          <a:xfrm>
            <a:off x="1331640" y="3068960"/>
            <a:ext cx="6696759"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219</a:t>
            </a:fld>
            <a:endParaRPr lang="zh-TW" altLang="en-US"/>
          </a:p>
        </p:txBody>
      </p:sp>
      <p:pic>
        <p:nvPicPr>
          <p:cNvPr id="5123" name="Picture 3"/>
          <p:cNvPicPr>
            <a:picLocks noChangeAspect="1" noChangeArrowheads="1"/>
          </p:cNvPicPr>
          <p:nvPr/>
        </p:nvPicPr>
        <p:blipFill>
          <a:blip r:embed="rId2" cstate="print"/>
          <a:srcRect/>
          <a:stretch>
            <a:fillRect/>
          </a:stretch>
        </p:blipFill>
        <p:spPr bwMode="auto">
          <a:xfrm>
            <a:off x="0" y="1988840"/>
            <a:ext cx="9144000" cy="4861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動態分析</a:t>
            </a:r>
            <a:endParaRPr lang="en-US" altLang="zh-TW" dirty="0" smtClean="0"/>
          </a:p>
          <a:p>
            <a:pPr lvl="1"/>
            <a:r>
              <a:rPr lang="zh-TW" altLang="en-US" dirty="0" smtClean="0"/>
              <a:t>除錯</a:t>
            </a:r>
            <a:endParaRPr lang="en-US" altLang="zh-TW" dirty="0" smtClean="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a:t>
            </a:fld>
            <a:endParaRPr lang="zh-TW" altLang="en-US"/>
          </a:p>
        </p:txBody>
      </p:sp>
      <p:pic>
        <p:nvPicPr>
          <p:cNvPr id="28674" name="Picture 2"/>
          <p:cNvPicPr>
            <a:picLocks noChangeAspect="1" noChangeArrowheads="1"/>
          </p:cNvPicPr>
          <p:nvPr/>
        </p:nvPicPr>
        <p:blipFill>
          <a:blip r:embed="rId2" cstate="print"/>
          <a:srcRect/>
          <a:stretch>
            <a:fillRect/>
          </a:stretch>
        </p:blipFill>
        <p:spPr bwMode="auto">
          <a:xfrm>
            <a:off x="0" y="2613830"/>
            <a:ext cx="9144000" cy="4244170"/>
          </a:xfrm>
          <a:prstGeom prst="rect">
            <a:avLst/>
          </a:prstGeom>
          <a:noFill/>
          <a:ln w="9525">
            <a:noFill/>
            <a:miter lim="800000"/>
            <a:headEnd/>
            <a:tailEnd/>
          </a:ln>
        </p:spPr>
      </p:pic>
      <p:sp>
        <p:nvSpPr>
          <p:cNvPr id="5" name="矩形 4"/>
          <p:cNvSpPr/>
          <p:nvPr/>
        </p:nvSpPr>
        <p:spPr>
          <a:xfrm>
            <a:off x="683568" y="5733256"/>
            <a:ext cx="93610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220</a:t>
            </a:fld>
            <a:endParaRPr lang="zh-TW" altLang="en-US"/>
          </a:p>
        </p:txBody>
      </p:sp>
      <p:pic>
        <p:nvPicPr>
          <p:cNvPr id="6147"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221</a:t>
            </a:fld>
            <a:endParaRPr lang="zh-TW" altLang="en-US"/>
          </a:p>
        </p:txBody>
      </p:sp>
      <p:pic>
        <p:nvPicPr>
          <p:cNvPr id="7170" name="Picture 2"/>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#include &lt;</a:t>
            </a:r>
            <a:r>
              <a:rPr lang="en-US" altLang="zh-TW" dirty="0" err="1" smtClean="0"/>
              <a:t>stdio.h</a:t>
            </a:r>
            <a:r>
              <a:rPr lang="en-US" altLang="zh-TW" dirty="0" smtClean="0"/>
              <a:t>&gt;</a:t>
            </a:r>
          </a:p>
          <a:p>
            <a:pPr lvl="1"/>
            <a:r>
              <a:rPr lang="en-US" altLang="zh-TW" dirty="0" smtClean="0"/>
              <a:t>#include </a:t>
            </a:r>
            <a:r>
              <a:rPr lang="zh-TW" altLang="en-US" dirty="0" smtClean="0"/>
              <a:t>為</a:t>
            </a:r>
            <a:r>
              <a:rPr lang="en-US" altLang="zh-TW" dirty="0" smtClean="0"/>
              <a:t>c</a:t>
            </a:r>
            <a:r>
              <a:rPr lang="zh-TW" altLang="en-US" dirty="0" smtClean="0"/>
              <a:t>的</a:t>
            </a:r>
            <a:r>
              <a:rPr lang="en-US" altLang="zh-TW" dirty="0" smtClean="0"/>
              <a:t>include</a:t>
            </a:r>
            <a:r>
              <a:rPr lang="zh-TW" altLang="en-US" dirty="0" smtClean="0"/>
              <a:t>方式</a:t>
            </a:r>
            <a:endParaRPr lang="en-US" altLang="zh-TW" dirty="0" smtClean="0"/>
          </a:p>
          <a:p>
            <a:pPr lvl="1"/>
            <a:r>
              <a:rPr lang="en-US" altLang="zh-TW" dirty="0" err="1" smtClean="0"/>
              <a:t>stdio.h</a:t>
            </a:r>
            <a:r>
              <a:rPr lang="en-US" altLang="zh-TW" dirty="0" smtClean="0"/>
              <a:t> </a:t>
            </a:r>
            <a:r>
              <a:rPr lang="zh-TW" altLang="en-US" dirty="0" smtClean="0"/>
              <a:t>為 </a:t>
            </a:r>
            <a:r>
              <a:rPr lang="en-US" altLang="zh-TW" dirty="0" smtClean="0"/>
              <a:t>Standard Input Output Header</a:t>
            </a:r>
          </a:p>
          <a:p>
            <a:pPr lvl="1"/>
            <a:r>
              <a:rPr lang="zh-TW" altLang="en-US" dirty="0" smtClean="0"/>
              <a:t>因為使用了</a:t>
            </a:r>
            <a:r>
              <a:rPr lang="en-US" altLang="zh-TW" dirty="0" err="1" smtClean="0"/>
              <a:t>printf</a:t>
            </a:r>
            <a:r>
              <a:rPr lang="en-US" altLang="zh-TW" dirty="0" smtClean="0"/>
              <a:t>()</a:t>
            </a:r>
            <a:r>
              <a:rPr lang="zh-TW" altLang="en-US" dirty="0" smtClean="0"/>
              <a:t>輸出函數，所以必須將</a:t>
            </a:r>
            <a:r>
              <a:rPr lang="en-US" altLang="zh-TW" dirty="0" err="1" smtClean="0"/>
              <a:t>stdio.h</a:t>
            </a:r>
            <a:r>
              <a:rPr lang="zh-TW" altLang="en-US" dirty="0" smtClean="0"/>
              <a:t>檔頭引進來</a:t>
            </a:r>
            <a:endParaRPr lang="en-US" altLang="zh-TW" dirty="0" smtClean="0"/>
          </a:p>
          <a:p>
            <a:pPr lvl="1"/>
            <a:endParaRPr lang="en-US" altLang="zh-TW" dirty="0" smtClean="0"/>
          </a:p>
          <a:p>
            <a:r>
              <a:rPr lang="en-US" altLang="zh-TW" dirty="0" smtClean="0"/>
              <a:t>#include &lt;</a:t>
            </a:r>
            <a:r>
              <a:rPr lang="en-US" altLang="zh-TW" dirty="0" err="1" smtClean="0"/>
              <a:t>stdlib.h</a:t>
            </a:r>
            <a:r>
              <a:rPr lang="en-US" altLang="zh-TW" dirty="0" smtClean="0"/>
              <a:t>&gt;</a:t>
            </a:r>
          </a:p>
          <a:p>
            <a:pPr lvl="1"/>
            <a:r>
              <a:rPr lang="en-US" altLang="zh-TW" dirty="0" smtClean="0"/>
              <a:t>system()</a:t>
            </a:r>
            <a:r>
              <a:rPr lang="zh-TW" altLang="en-US" dirty="0" smtClean="0"/>
              <a:t>函數包含在此檔案內，其功能為使用系統呼叫，即同</a:t>
            </a:r>
            <a:r>
              <a:rPr lang="en-US" altLang="zh-TW" dirty="0" err="1" smtClean="0"/>
              <a:t>cmd</a:t>
            </a:r>
            <a:r>
              <a:rPr lang="zh-TW" altLang="en-US" dirty="0" smtClean="0"/>
              <a:t>下指令</a:t>
            </a:r>
            <a:r>
              <a:rPr lang="en-US" altLang="zh-TW" dirty="0" smtClean="0"/>
              <a:t>(pause</a:t>
            </a:r>
            <a:r>
              <a:rPr lang="zh-TW" altLang="en-US" dirty="0" smtClean="0"/>
              <a:t>為</a:t>
            </a:r>
            <a:r>
              <a:rPr lang="en-US" altLang="zh-TW" dirty="0" smtClean="0"/>
              <a:t>CMD</a:t>
            </a:r>
            <a:r>
              <a:rPr lang="zh-TW" altLang="en-US" dirty="0" smtClean="0"/>
              <a:t>指令，其功能為等待使用者輸入，常用在等待使用者輸入任意按鍵後，進入下一動作或結束程式</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223</a:t>
            </a:fld>
            <a:endParaRPr lang="zh-TW"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224</a:t>
            </a:fld>
            <a:endParaRPr lang="zh-TW" alt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225</a:t>
            </a:fld>
            <a:endParaRPr lang="zh-TW" altLang="en-US"/>
          </a:p>
        </p:txBody>
      </p:sp>
      <p:pic>
        <p:nvPicPr>
          <p:cNvPr id="8194" name="Picture 2"/>
          <p:cNvPicPr>
            <a:picLocks noChangeAspect="1" noChangeArrowheads="1"/>
          </p:cNvPicPr>
          <p:nvPr/>
        </p:nvPicPr>
        <p:blipFill>
          <a:blip r:embed="rId2"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71875" y="4437112"/>
            <a:ext cx="557212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226</a:t>
            </a:fld>
            <a:endParaRPr lang="zh-TW" altLang="en-US"/>
          </a:p>
        </p:txBody>
      </p:sp>
      <p:pic>
        <p:nvPicPr>
          <p:cNvPr id="11266" name="Picture 2"/>
          <p:cNvPicPr>
            <a:picLocks noChangeAspect="1" noChangeArrowheads="1"/>
          </p:cNvPicPr>
          <p:nvPr/>
        </p:nvPicPr>
        <p:blipFill>
          <a:blip r:embed="rId2"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191813" y="1484784"/>
            <a:ext cx="4952187" cy="1224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227</a:t>
            </a:fld>
            <a:endParaRPr lang="zh-TW" altLang="en-US"/>
          </a:p>
        </p:txBody>
      </p:sp>
      <p:pic>
        <p:nvPicPr>
          <p:cNvPr id="9219" name="Picture 3"/>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2"/>
              </a:rPr>
              <a:t>https://mh-nexus.de/en/hxd/</a:t>
            </a:r>
            <a:endParaRPr lang="en-US" altLang="zh-TW" dirty="0" smtClean="0"/>
          </a:p>
          <a:p>
            <a:pPr lvl="1"/>
            <a:endParaRPr lang="zh-TW" altLang="en-US" dirty="0"/>
          </a:p>
        </p:txBody>
      </p:sp>
      <p:sp>
        <p:nvSpPr>
          <p:cNvPr id="8" name="投影片編號版面配置區 7"/>
          <p:cNvSpPr>
            <a:spLocks noGrp="1"/>
          </p:cNvSpPr>
          <p:nvPr>
            <p:ph type="sldNum" sz="quarter" idx="12"/>
          </p:nvPr>
        </p:nvSpPr>
        <p:spPr/>
        <p:txBody>
          <a:bodyPr/>
          <a:lstStyle/>
          <a:p>
            <a:fld id="{AC4F3721-7B86-4553-8DA8-FFD0BB461115}" type="slidenum">
              <a:rPr lang="zh-TW" altLang="en-US" smtClean="0"/>
              <a:pPr/>
              <a:t>228</a:t>
            </a:fld>
            <a:endParaRPr lang="zh-TW" altLang="en-US"/>
          </a:p>
        </p:txBody>
      </p:sp>
      <p:pic>
        <p:nvPicPr>
          <p:cNvPr id="10243" name="Picture 3"/>
          <p:cNvPicPr>
            <a:picLocks noChangeAspect="1" noChangeArrowheads="1"/>
          </p:cNvPicPr>
          <p:nvPr/>
        </p:nvPicPr>
        <p:blipFill>
          <a:blip r:embed="rId3" cstate="print"/>
          <a:srcRect/>
          <a:stretch>
            <a:fillRect/>
          </a:stretch>
        </p:blipFill>
        <p:spPr bwMode="auto">
          <a:xfrm>
            <a:off x="0" y="2996952"/>
            <a:ext cx="9144000" cy="3861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229</a:t>
            </a:fld>
            <a:endParaRPr lang="zh-TW" altLang="en-US"/>
          </a:p>
        </p:txBody>
      </p:sp>
      <p:pic>
        <p:nvPicPr>
          <p:cNvPr id="4" name="Picture 6" descr="「pe structure」的圖片搜尋結果"/>
          <p:cNvPicPr>
            <a:picLocks noChangeAspect="1" noChangeArrowheads="1"/>
          </p:cNvPicPr>
          <p:nvPr/>
        </p:nvPicPr>
        <p:blipFill>
          <a:blip r:embed="rId2" cstate="print"/>
          <a:srcRect/>
          <a:stretch>
            <a:fillRect/>
          </a:stretch>
        </p:blipFill>
        <p:spPr bwMode="auto">
          <a:xfrm>
            <a:off x="0" y="1988840"/>
            <a:ext cx="9144000" cy="4872678"/>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逆向工程</a:t>
            </a:r>
            <a:endParaRPr lang="en-US" altLang="zh-TW" dirty="0" smtClean="0"/>
          </a:p>
          <a:p>
            <a:pPr lvl="1"/>
            <a:r>
              <a:rPr lang="zh-TW" altLang="en-US" dirty="0" smtClean="0"/>
              <a:t>利用組語檢視</a:t>
            </a:r>
            <a:endParaRPr lang="en-US" altLang="zh-TW" dirty="0" smtClean="0"/>
          </a:p>
          <a:p>
            <a:pPr lvl="1"/>
            <a:r>
              <a:rPr lang="zh-TW" altLang="en-US" dirty="0" smtClean="0"/>
              <a:t>靜態分析</a:t>
            </a:r>
            <a:endParaRPr lang="zh-TW" altLang="en-US" dirty="0"/>
          </a:p>
        </p:txBody>
      </p:sp>
      <p:sp>
        <p:nvSpPr>
          <p:cNvPr id="11" name="投影片編號版面配置區 10"/>
          <p:cNvSpPr>
            <a:spLocks noGrp="1"/>
          </p:cNvSpPr>
          <p:nvPr>
            <p:ph type="sldNum" sz="quarter" idx="12"/>
          </p:nvPr>
        </p:nvSpPr>
        <p:spPr/>
        <p:txBody>
          <a:bodyPr/>
          <a:lstStyle/>
          <a:p>
            <a:fld id="{AC4F3721-7B86-4553-8DA8-FFD0BB461115}" type="slidenum">
              <a:rPr lang="zh-TW" altLang="en-US" smtClean="0"/>
              <a:pPr/>
              <a:t>23</a:t>
            </a:fld>
            <a:endParaRPr lang="zh-TW" altLang="en-US"/>
          </a:p>
        </p:txBody>
      </p:sp>
      <p:pic>
        <p:nvPicPr>
          <p:cNvPr id="29699" name="Picture 3"/>
          <p:cNvPicPr>
            <a:picLocks noChangeAspect="1" noChangeArrowheads="1"/>
          </p:cNvPicPr>
          <p:nvPr/>
        </p:nvPicPr>
        <p:blipFill>
          <a:blip r:embed="rId2" cstate="print"/>
          <a:srcRect/>
          <a:stretch>
            <a:fillRect/>
          </a:stretch>
        </p:blipFill>
        <p:spPr bwMode="auto">
          <a:xfrm>
            <a:off x="0" y="3333750"/>
            <a:ext cx="9144000" cy="3524250"/>
          </a:xfrm>
          <a:prstGeom prst="rect">
            <a:avLst/>
          </a:prstGeom>
          <a:noFill/>
          <a:ln w="9525">
            <a:noFill/>
            <a:miter lim="800000"/>
            <a:headEnd/>
            <a:tailEnd/>
          </a:ln>
        </p:spPr>
      </p:pic>
      <p:sp>
        <p:nvSpPr>
          <p:cNvPr id="6" name="矩形 5"/>
          <p:cNvSpPr/>
          <p:nvPr/>
        </p:nvSpPr>
        <p:spPr>
          <a:xfrm>
            <a:off x="4674316" y="3861048"/>
            <a:ext cx="2100565"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74316" y="4797152"/>
            <a:ext cx="2959887" cy="36004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674316" y="5373216"/>
            <a:ext cx="315084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74317" y="6453336"/>
            <a:ext cx="859322" cy="4046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466404" y="6488668"/>
            <a:ext cx="2081317" cy="369332"/>
          </a:xfrm>
          <a:prstGeom prst="rect">
            <a:avLst/>
          </a:prstGeom>
          <a:noFill/>
        </p:spPr>
        <p:txBody>
          <a:bodyPr wrap="square" rtlCol="0">
            <a:spAutoFit/>
          </a:bodyPr>
          <a:lstStyle/>
          <a:p>
            <a:r>
              <a:rPr lang="en-US" altLang="zh-TW" dirty="0" smtClean="0">
                <a:solidFill>
                  <a:srgbClr val="FF0000"/>
                </a:solidFill>
              </a:rPr>
              <a:t>1. </a:t>
            </a:r>
            <a:r>
              <a:rPr lang="zh-TW" altLang="en-US" dirty="0" smtClean="0">
                <a:solidFill>
                  <a:srgbClr val="FF0000"/>
                </a:solidFill>
              </a:rPr>
              <a:t>這</a:t>
            </a:r>
            <a:r>
              <a:rPr lang="zh-TW" altLang="en-US" dirty="0">
                <a:solidFill>
                  <a:srgbClr val="FF0000"/>
                </a:solidFill>
              </a:rPr>
              <a:t>發生</a:t>
            </a:r>
            <a:r>
              <a:rPr lang="zh-TW" altLang="en-US" dirty="0" smtClean="0">
                <a:solidFill>
                  <a:srgbClr val="FF0000"/>
                </a:solidFill>
              </a:rPr>
              <a:t>問題了</a:t>
            </a:r>
            <a:endParaRPr lang="zh-TW" altLang="en-US" dirty="0">
              <a:solidFill>
                <a:srgbClr val="FF0000"/>
              </a:solidFill>
            </a:endParaRPr>
          </a:p>
        </p:txBody>
      </p:sp>
      <p:sp>
        <p:nvSpPr>
          <p:cNvPr id="12" name="文字方塊 11"/>
          <p:cNvSpPr txBox="1"/>
          <p:nvPr/>
        </p:nvSpPr>
        <p:spPr>
          <a:xfrm>
            <a:off x="5724128" y="4221088"/>
            <a:ext cx="3419872" cy="369332"/>
          </a:xfrm>
          <a:prstGeom prst="rect">
            <a:avLst/>
          </a:prstGeom>
          <a:noFill/>
        </p:spPr>
        <p:txBody>
          <a:bodyPr wrap="square" rtlCol="0">
            <a:spAutoFit/>
          </a:bodyPr>
          <a:lstStyle/>
          <a:p>
            <a:r>
              <a:rPr lang="en-US" altLang="zh-TW" dirty="0" smtClean="0">
                <a:solidFill>
                  <a:srgbClr val="FF0000"/>
                </a:solidFill>
              </a:rPr>
              <a:t>2. </a:t>
            </a:r>
            <a:r>
              <a:rPr lang="zh-TW" altLang="en-US" dirty="0" smtClean="0">
                <a:solidFill>
                  <a:srgbClr val="FF0000"/>
                </a:solidFill>
              </a:rPr>
              <a:t>其實是這程式沒檢查的問題</a:t>
            </a:r>
            <a:endParaRPr lang="zh-TW" altLang="en-US" dirty="0">
              <a:solidFill>
                <a:srgbClr val="FF0000"/>
              </a:solidFill>
            </a:endParaRPr>
          </a:p>
        </p:txBody>
      </p:sp>
      <p:pic>
        <p:nvPicPr>
          <p:cNvPr id="13" name="Picture 3"/>
          <p:cNvPicPr>
            <a:picLocks noChangeAspect="1" noChangeArrowheads="1"/>
          </p:cNvPicPr>
          <p:nvPr/>
        </p:nvPicPr>
        <p:blipFill>
          <a:blip r:embed="rId3" cstate="print"/>
          <a:srcRect/>
          <a:stretch>
            <a:fillRect/>
          </a:stretch>
        </p:blipFill>
        <p:spPr bwMode="auto">
          <a:xfrm>
            <a:off x="4435207" y="0"/>
            <a:ext cx="4708793" cy="3531457"/>
          </a:xfrm>
          <a:prstGeom prst="rect">
            <a:avLst/>
          </a:prstGeom>
          <a:noFill/>
          <a:ln w="9525">
            <a:noFill/>
            <a:miter lim="800000"/>
            <a:headEnd/>
            <a:tailEnd/>
          </a:ln>
        </p:spPr>
      </p:pic>
      <p:sp>
        <p:nvSpPr>
          <p:cNvPr id="15" name="文字方塊 14"/>
          <p:cNvSpPr txBox="1"/>
          <p:nvPr/>
        </p:nvSpPr>
        <p:spPr>
          <a:xfrm>
            <a:off x="5940152" y="3356992"/>
            <a:ext cx="3024336" cy="369332"/>
          </a:xfrm>
          <a:prstGeom prst="rect">
            <a:avLst/>
          </a:prstGeom>
          <a:noFill/>
        </p:spPr>
        <p:txBody>
          <a:bodyPr wrap="square" rtlCol="0">
            <a:spAutoFit/>
          </a:bodyPr>
          <a:lstStyle/>
          <a:p>
            <a:r>
              <a:rPr lang="en-US" altLang="zh-TW" dirty="0" smtClean="0">
                <a:solidFill>
                  <a:srgbClr val="FF0000"/>
                </a:solidFill>
              </a:rPr>
              <a:t>3. </a:t>
            </a:r>
            <a:r>
              <a:rPr lang="zh-TW" altLang="en-US" dirty="0" smtClean="0">
                <a:solidFill>
                  <a:srgbClr val="FF0000"/>
                </a:solidFill>
              </a:rPr>
              <a:t>這裡宣告固定大小的陣列</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230</a:t>
            </a:fld>
            <a:endParaRPr lang="zh-TW" altLang="en-US"/>
          </a:p>
        </p:txBody>
      </p:sp>
      <p:pic>
        <p:nvPicPr>
          <p:cNvPr id="4" name="Picture 6" descr="「pe structure」的圖片搜尋結果"/>
          <p:cNvPicPr>
            <a:picLocks noChangeAspect="1" noChangeArrowheads="1"/>
          </p:cNvPicPr>
          <p:nvPr/>
        </p:nvPicPr>
        <p:blipFill>
          <a:blip r:embed="rId2"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231</a:t>
            </a:fld>
            <a:endParaRPr lang="zh-TW" altLang="en-US"/>
          </a:p>
        </p:txBody>
      </p:sp>
      <p:pic>
        <p:nvPicPr>
          <p:cNvPr id="31746" name="Picture 2"/>
          <p:cNvPicPr>
            <a:picLocks noChangeAspect="1" noChangeArrowheads="1"/>
          </p:cNvPicPr>
          <p:nvPr/>
        </p:nvPicPr>
        <p:blipFill>
          <a:blip r:embed="rId2" cstate="print"/>
          <a:srcRect b="5762"/>
          <a:stretch>
            <a:fillRect/>
          </a:stretch>
        </p:blipFill>
        <p:spPr bwMode="auto">
          <a:xfrm>
            <a:off x="0" y="2996952"/>
            <a:ext cx="9144000" cy="3744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232</a:t>
            </a:fld>
            <a:endParaRPr lang="zh-TW" altLang="en-US"/>
          </a:p>
        </p:txBody>
      </p:sp>
      <p:pic>
        <p:nvPicPr>
          <p:cNvPr id="32770" name="Picture 2"/>
          <p:cNvPicPr>
            <a:picLocks noChangeAspect="1" noChangeArrowheads="1"/>
          </p:cNvPicPr>
          <p:nvPr/>
        </p:nvPicPr>
        <p:blipFill>
          <a:blip r:embed="rId2" cstate="print"/>
          <a:srcRect b="6152"/>
          <a:stretch>
            <a:fillRect/>
          </a:stretch>
        </p:blipFill>
        <p:spPr bwMode="auto">
          <a:xfrm>
            <a:off x="0" y="2636912"/>
            <a:ext cx="9144000" cy="42381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233</a:t>
            </a:fld>
            <a:endParaRPr lang="zh-TW" altLang="en-US"/>
          </a:p>
        </p:txBody>
      </p:sp>
      <p:pic>
        <p:nvPicPr>
          <p:cNvPr id="33794" name="Picture 2"/>
          <p:cNvPicPr>
            <a:picLocks noChangeAspect="1" noChangeArrowheads="1"/>
          </p:cNvPicPr>
          <p:nvPr/>
        </p:nvPicPr>
        <p:blipFill>
          <a:blip r:embed="rId2" cstate="print"/>
          <a:srcRect b="16627"/>
          <a:stretch>
            <a:fillRect/>
          </a:stretch>
        </p:blipFill>
        <p:spPr bwMode="auto">
          <a:xfrm>
            <a:off x="0" y="2564904"/>
            <a:ext cx="9154204"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234</a:t>
            </a:fld>
            <a:endParaRPr lang="zh-TW" alt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“Hello, world!!”</a:t>
            </a:r>
            <a:r>
              <a:rPr lang="zh-TW" altLang="en-US" dirty="0" smtClean="0"/>
              <a:t>在哪</a:t>
            </a:r>
            <a:endParaRPr lang="en-US" altLang="zh-TW" dirty="0" smtClean="0"/>
          </a:p>
          <a:p>
            <a:pPr lvl="1"/>
            <a:r>
              <a:rPr lang="en-US" altLang="zh-TW" dirty="0" smtClean="0"/>
              <a:t>0x0000000000401544 &lt;+20&gt;:	lea    0x2ab5(%rip),%</a:t>
            </a:r>
            <a:r>
              <a:rPr lang="en-US" altLang="zh-TW" dirty="0" err="1" smtClean="0"/>
              <a:t>rcx</a:t>
            </a:r>
            <a:r>
              <a:rPr lang="en-US" altLang="zh-TW" dirty="0" smtClean="0"/>
              <a:t>        # 0x404000</a:t>
            </a:r>
          </a:p>
          <a:p>
            <a:pPr lvl="2"/>
            <a:r>
              <a:rPr lang="en-US" altLang="zh-TW" dirty="0" smtClean="0"/>
              <a:t>puts</a:t>
            </a:r>
            <a:r>
              <a:rPr lang="zh-TW" altLang="en-US" dirty="0" smtClean="0"/>
              <a:t>之前的組合語言</a:t>
            </a:r>
            <a:endParaRPr lang="en-US" altLang="zh-TW" dirty="0" smtClean="0"/>
          </a:p>
          <a:p>
            <a:pPr lvl="1"/>
            <a:r>
              <a:rPr lang="en-US" altLang="zh-TW" dirty="0" smtClean="0"/>
              <a:t>0x404000</a:t>
            </a:r>
            <a:r>
              <a:rPr lang="zh-TW" altLang="en-US" dirty="0" smtClean="0"/>
              <a:t>為</a:t>
            </a:r>
            <a:r>
              <a:rPr lang="en-US" altLang="zh-TW" dirty="0" smtClean="0"/>
              <a:t>”Hello, World!!”</a:t>
            </a:r>
            <a:r>
              <a:rPr lang="zh-TW" altLang="en-US" dirty="0" smtClean="0"/>
              <a:t>的位址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235</a:t>
            </a:fld>
            <a:endParaRPr lang="zh-TW" altLang="en-US"/>
          </a:p>
        </p:txBody>
      </p:sp>
      <p:pic>
        <p:nvPicPr>
          <p:cNvPr id="328706" name="Picture 2"/>
          <p:cNvPicPr>
            <a:picLocks noChangeAspect="1" noChangeArrowheads="1"/>
          </p:cNvPicPr>
          <p:nvPr/>
        </p:nvPicPr>
        <p:blipFill>
          <a:blip r:embed="rId2" cstate="print"/>
          <a:srcRect/>
          <a:stretch>
            <a:fillRect/>
          </a:stretch>
        </p:blipFill>
        <p:spPr bwMode="auto">
          <a:xfrm>
            <a:off x="0" y="4884088"/>
            <a:ext cx="2555775" cy="1973912"/>
          </a:xfrm>
          <a:prstGeom prst="rect">
            <a:avLst/>
          </a:prstGeom>
          <a:noFill/>
          <a:ln w="9525">
            <a:noFill/>
            <a:miter lim="800000"/>
            <a:headEnd/>
            <a:tailEnd/>
          </a:ln>
        </p:spPr>
      </p:pic>
      <p:pic>
        <p:nvPicPr>
          <p:cNvPr id="328707" name="Picture 3"/>
          <p:cNvPicPr>
            <a:picLocks noChangeAspect="1" noChangeArrowheads="1"/>
          </p:cNvPicPr>
          <p:nvPr/>
        </p:nvPicPr>
        <p:blipFill>
          <a:blip r:embed="rId3" cstate="print"/>
          <a:srcRect/>
          <a:stretch>
            <a:fillRect/>
          </a:stretch>
        </p:blipFill>
        <p:spPr bwMode="auto">
          <a:xfrm>
            <a:off x="3491880" y="4913784"/>
            <a:ext cx="2454666" cy="1944216"/>
          </a:xfrm>
          <a:prstGeom prst="rect">
            <a:avLst/>
          </a:prstGeom>
          <a:noFill/>
          <a:ln w="9525">
            <a:noFill/>
            <a:miter lim="800000"/>
            <a:headEnd/>
            <a:tailEnd/>
          </a:ln>
        </p:spPr>
      </p:pic>
      <p:pic>
        <p:nvPicPr>
          <p:cNvPr id="328708" name="Picture 4"/>
          <p:cNvPicPr>
            <a:picLocks noChangeAspect="1" noChangeArrowheads="1"/>
          </p:cNvPicPr>
          <p:nvPr/>
        </p:nvPicPr>
        <p:blipFill>
          <a:blip r:embed="rId4" cstate="print"/>
          <a:srcRect/>
          <a:stretch>
            <a:fillRect/>
          </a:stretch>
        </p:blipFill>
        <p:spPr bwMode="auto">
          <a:xfrm>
            <a:off x="6511952" y="4823073"/>
            <a:ext cx="2632048" cy="2034927"/>
          </a:xfrm>
          <a:prstGeom prst="rect">
            <a:avLst/>
          </a:prstGeom>
          <a:noFill/>
          <a:ln w="9525">
            <a:noFill/>
            <a:miter lim="800000"/>
            <a:headEnd/>
            <a:tailEnd/>
          </a:ln>
        </p:spPr>
      </p:pic>
      <p:sp>
        <p:nvSpPr>
          <p:cNvPr id="8" name="文字方塊 7"/>
          <p:cNvSpPr txBox="1"/>
          <p:nvPr/>
        </p:nvSpPr>
        <p:spPr>
          <a:xfrm>
            <a:off x="6444208" y="4221088"/>
            <a:ext cx="2534668" cy="584775"/>
          </a:xfrm>
          <a:prstGeom prst="rect">
            <a:avLst/>
          </a:prstGeom>
          <a:noFill/>
        </p:spPr>
        <p:txBody>
          <a:bodyPr wrap="none" rtlCol="0">
            <a:spAutoFit/>
          </a:bodyPr>
          <a:lstStyle/>
          <a:p>
            <a:r>
              <a:rPr lang="en-US" altLang="zh-TW" sz="1600" dirty="0" smtClean="0"/>
              <a:t>Zero Terminate: ‘\0’</a:t>
            </a:r>
          </a:p>
          <a:p>
            <a:r>
              <a:rPr lang="en-US" altLang="zh-TW" sz="1600" dirty="0" err="1" smtClean="0"/>
              <a:t>strlen</a:t>
            </a:r>
            <a:r>
              <a:rPr lang="en-US" altLang="zh-TW" sz="1600" dirty="0" smtClean="0"/>
              <a:t>(“Hello, world!!”)== 14</a:t>
            </a:r>
            <a:endParaRPr lang="zh-TW" altLang="en-US" sz="1600"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236</a:t>
            </a:fld>
            <a:endParaRPr lang="zh-TW"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en-US" altLang="zh-TW" dirty="0" smtClean="0"/>
              <a:t>open source</a:t>
            </a:r>
          </a:p>
          <a:p>
            <a:r>
              <a:rPr lang="en-US" altLang="zh-TW" dirty="0" smtClean="0"/>
              <a:t>X64dbg: </a:t>
            </a:r>
            <a:r>
              <a:rPr lang="en-US" altLang="zh-TW" dirty="0" smtClean="0">
                <a:hlinkClick r:id="rId3"/>
              </a:rPr>
              <a:t>https://x64dbg.com/#start</a:t>
            </a:r>
            <a:endParaRPr lang="en-US" altLang="zh-TW" dirty="0" smtClean="0"/>
          </a:p>
          <a:p>
            <a:endParaRPr lang="en-US" altLang="zh-TW" dirty="0" smtClean="0"/>
          </a:p>
          <a:p>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237</a:t>
            </a:fld>
            <a:endParaRPr lang="zh-TW" altLang="en-US"/>
          </a:p>
        </p:txBody>
      </p:sp>
      <p:pic>
        <p:nvPicPr>
          <p:cNvPr id="34818" name="Picture 2"/>
          <p:cNvPicPr>
            <a:picLocks noChangeAspect="1" noChangeArrowheads="1"/>
          </p:cNvPicPr>
          <p:nvPr/>
        </p:nvPicPr>
        <p:blipFill>
          <a:blip r:embed="rId4" cstate="print"/>
          <a:srcRect/>
          <a:stretch>
            <a:fillRect/>
          </a:stretch>
        </p:blipFill>
        <p:spPr bwMode="auto">
          <a:xfrm>
            <a:off x="1691680" y="2924944"/>
            <a:ext cx="5328592" cy="39153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238</a:t>
            </a:fld>
            <a:endParaRPr lang="zh-TW" altLang="en-US"/>
          </a:p>
        </p:txBody>
      </p:sp>
      <p:pic>
        <p:nvPicPr>
          <p:cNvPr id="35843"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239</a:t>
            </a:fld>
            <a:endParaRPr lang="zh-TW" altLang="en-US"/>
          </a:p>
        </p:txBody>
      </p:sp>
      <p:pic>
        <p:nvPicPr>
          <p:cNvPr id="36866" name="Picture 2"/>
          <p:cNvPicPr>
            <a:picLocks noChangeAspect="1" noChangeArrowheads="1"/>
          </p:cNvPicPr>
          <p:nvPr/>
        </p:nvPicPr>
        <p:blipFill>
          <a:blip r:embed="rId2" cstate="print"/>
          <a:srcRect/>
          <a:stretch>
            <a:fillRect/>
          </a:stretch>
        </p:blipFill>
        <p:spPr bwMode="auto">
          <a:xfrm>
            <a:off x="0" y="2051323"/>
            <a:ext cx="9144000" cy="48038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問題</a:t>
            </a:r>
            <a:endParaRPr lang="en-US" altLang="zh-TW" dirty="0" smtClean="0"/>
          </a:p>
          <a:p>
            <a:pPr lvl="1"/>
            <a:r>
              <a:rPr lang="zh-TW" altLang="en-US" dirty="0" smtClean="0"/>
              <a:t>知道的人不多、做的深的人不多</a:t>
            </a:r>
            <a:endParaRPr lang="en-US" altLang="zh-TW" dirty="0" smtClean="0"/>
          </a:p>
          <a:p>
            <a:pPr lvl="1"/>
            <a:r>
              <a:rPr lang="zh-TW" altLang="en-US" dirty="0" smtClean="0"/>
              <a:t>檢測需要漏洞，但漏洞都來自研究人員，但以一人之力，漏洞都需要花費好幾個月</a:t>
            </a:r>
            <a:endParaRPr lang="en-US" altLang="zh-TW" dirty="0" smtClean="0"/>
          </a:p>
          <a:p>
            <a:pPr lvl="1"/>
            <a:r>
              <a:rPr lang="zh-TW" altLang="en-US" dirty="0" smtClean="0"/>
              <a:t>現有檢測都依賴工具，且工具絕大部分都針對大漏洞，且是</a:t>
            </a:r>
            <a:r>
              <a:rPr lang="en-US" altLang="zh-TW" dirty="0" smtClean="0"/>
              <a:t>web</a:t>
            </a:r>
            <a:r>
              <a:rPr lang="zh-TW" altLang="en-US" dirty="0" smtClean="0"/>
              <a:t>類型的居多</a:t>
            </a:r>
            <a:endParaRPr lang="en-US" altLang="zh-TW" dirty="0" smtClean="0"/>
          </a:p>
          <a:p>
            <a:endParaRPr lang="en-US" altLang="zh-TW" dirty="0" smtClean="0"/>
          </a:p>
          <a:p>
            <a:r>
              <a:rPr lang="zh-TW" altLang="en-US" dirty="0" smtClean="0"/>
              <a:t>必須從基礎教育做起</a:t>
            </a:r>
            <a:endParaRPr lang="en-US" altLang="zh-TW" dirty="0" smtClean="0"/>
          </a:p>
          <a:p>
            <a:endParaRPr lang="en-US" altLang="zh-TW" dirty="0" smtClean="0"/>
          </a:p>
          <a:p>
            <a:r>
              <a:rPr lang="zh-TW" altLang="en-US" dirty="0" smtClean="0"/>
              <a:t>有一個好開頭</a:t>
            </a:r>
            <a:r>
              <a:rPr lang="en-US" altLang="zh-TW" dirty="0" smtClean="0"/>
              <a:t>:</a:t>
            </a:r>
            <a:r>
              <a:rPr lang="zh-TW" altLang="en-US" dirty="0" smtClean="0"/>
              <a:t> 程式設計</a:t>
            </a:r>
            <a:endParaRPr lang="en-US" altLang="zh-TW" dirty="0" smtClean="0"/>
          </a:p>
          <a:p>
            <a:endParaRPr lang="en-US" altLang="zh-TW" dirty="0" smtClean="0"/>
          </a:p>
          <a:p>
            <a:pPr>
              <a:buNone/>
            </a:pPr>
            <a:r>
              <a:rPr lang="zh-TW" altLang="en-US" dirty="0" smtClean="0">
                <a:solidFill>
                  <a:srgbClr val="D9D9D9"/>
                </a:solidFill>
              </a:rPr>
              <a:t>需要一個</a:t>
            </a:r>
            <a:r>
              <a:rPr lang="en-US" altLang="zh-TW" dirty="0" smtClean="0">
                <a:solidFill>
                  <a:srgbClr val="D9D9D9"/>
                </a:solidFill>
              </a:rPr>
              <a:t>s</a:t>
            </a:r>
            <a:r>
              <a:rPr lang="en-US" altLang="zh-TW" dirty="0" smtClean="0">
                <a:solidFill>
                  <a:srgbClr val="D5D5D5"/>
                </a:solidFill>
              </a:rPr>
              <a:t>ecurity research vendor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240</a:t>
            </a:fld>
            <a:endParaRPr lang="zh-TW" altLang="en-US"/>
          </a:p>
        </p:txBody>
      </p:sp>
      <p:pic>
        <p:nvPicPr>
          <p:cNvPr id="37891" name="Picture 3"/>
          <p:cNvPicPr>
            <a:picLocks noChangeAspect="1" noChangeArrowheads="1"/>
          </p:cNvPicPr>
          <p:nvPr/>
        </p:nvPicPr>
        <p:blipFill>
          <a:blip r:embed="rId2"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241</a:t>
            </a:fld>
            <a:endParaRPr lang="zh-TW" altLang="en-US"/>
          </a:p>
        </p:txBody>
      </p:sp>
      <p:pic>
        <p:nvPicPr>
          <p:cNvPr id="38914" name="Picture 2"/>
          <p:cNvPicPr>
            <a:picLocks noChangeAspect="1" noChangeArrowheads="1"/>
          </p:cNvPicPr>
          <p:nvPr/>
        </p:nvPicPr>
        <p:blipFill>
          <a:blip r:embed="rId2" cstate="print"/>
          <a:srcRect/>
          <a:stretch>
            <a:fillRect/>
          </a:stretch>
        </p:blipFill>
        <p:spPr bwMode="auto">
          <a:xfrm>
            <a:off x="2051720" y="2564904"/>
            <a:ext cx="4748689"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242</a:t>
            </a:fld>
            <a:endParaRPr lang="zh-TW" altLang="en-US"/>
          </a:p>
        </p:txBody>
      </p:sp>
      <p:pic>
        <p:nvPicPr>
          <p:cNvPr id="39939" name="Picture 3"/>
          <p:cNvPicPr>
            <a:picLocks noChangeAspect="1" noChangeArrowheads="1"/>
          </p:cNvPicPr>
          <p:nvPr/>
        </p:nvPicPr>
        <p:blipFill>
          <a:blip r:embed="rId2" cstate="print"/>
          <a:srcRect/>
          <a:stretch>
            <a:fillRect/>
          </a:stretch>
        </p:blipFill>
        <p:spPr bwMode="auto">
          <a:xfrm>
            <a:off x="27647" y="3861048"/>
            <a:ext cx="9116353" cy="29969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243</a:t>
            </a:fld>
            <a:endParaRPr lang="zh-TW" altLang="en-US"/>
          </a:p>
        </p:txBody>
      </p:sp>
      <p:pic>
        <p:nvPicPr>
          <p:cNvPr id="40963" name="Picture 3"/>
          <p:cNvPicPr>
            <a:picLocks noChangeAspect="1" noChangeArrowheads="1"/>
          </p:cNvPicPr>
          <p:nvPr/>
        </p:nvPicPr>
        <p:blipFill>
          <a:blip r:embed="rId2" cstate="print"/>
          <a:srcRect r="52134"/>
          <a:stretch>
            <a:fillRect/>
          </a:stretch>
        </p:blipFill>
        <p:spPr bwMode="auto">
          <a:xfrm>
            <a:off x="-1" y="5661248"/>
            <a:ext cx="9144001" cy="11967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244</a:t>
            </a:fld>
            <a:endParaRPr lang="zh-TW" altLang="en-US"/>
          </a:p>
        </p:txBody>
      </p:sp>
      <p:pic>
        <p:nvPicPr>
          <p:cNvPr id="262146" name="Picture 2"/>
          <p:cNvPicPr>
            <a:picLocks noChangeAspect="1" noChangeArrowheads="1"/>
          </p:cNvPicPr>
          <p:nvPr/>
        </p:nvPicPr>
        <p:blipFill>
          <a:blip r:embed="rId2" cstate="print"/>
          <a:srcRect/>
          <a:stretch>
            <a:fillRect/>
          </a:stretch>
        </p:blipFill>
        <p:spPr bwMode="auto">
          <a:xfrm>
            <a:off x="0" y="2060847"/>
            <a:ext cx="9144000" cy="4810441"/>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5868144" y="1700808"/>
            <a:ext cx="495300" cy="238125"/>
          </a:xfrm>
          <a:prstGeom prst="rect">
            <a:avLst/>
          </a:prstGeom>
          <a:noFill/>
          <a:ln w="9525">
            <a:noFill/>
            <a:miter lim="800000"/>
            <a:headEnd/>
            <a:tailEnd/>
          </a:ln>
        </p:spPr>
      </p:pic>
      <p:sp>
        <p:nvSpPr>
          <p:cNvPr id="7" name="文字方塊 6"/>
          <p:cNvSpPr txBox="1"/>
          <p:nvPr/>
        </p:nvSpPr>
        <p:spPr>
          <a:xfrm>
            <a:off x="5220072" y="1628800"/>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另一種選擇</a:t>
            </a:r>
            <a:r>
              <a:rPr lang="en-US" altLang="zh-TW" dirty="0" smtClean="0"/>
              <a:t>:</a:t>
            </a:r>
            <a:r>
              <a:rPr lang="zh-TW" altLang="en-US" dirty="0" smtClean="0"/>
              <a:t> </a:t>
            </a:r>
            <a:r>
              <a:rPr lang="en-US" altLang="zh-TW" dirty="0" err="1" smtClean="0"/>
              <a:t>Ubuntu</a:t>
            </a:r>
            <a:r>
              <a:rPr lang="en-US" altLang="zh-TW" dirty="0" smtClean="0"/>
              <a:t> on Windows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245</a:t>
            </a:fld>
            <a:endParaRPr lang="zh-TW" altLang="en-US"/>
          </a:p>
        </p:txBody>
      </p:sp>
      <p:pic>
        <p:nvPicPr>
          <p:cNvPr id="407554" name="Picture 2"/>
          <p:cNvPicPr>
            <a:picLocks noChangeAspect="1" noChangeArrowheads="1"/>
          </p:cNvPicPr>
          <p:nvPr/>
        </p:nvPicPr>
        <p:blipFill>
          <a:blip r:embed="rId2" cstate="print"/>
          <a:srcRect/>
          <a:stretch>
            <a:fillRect/>
          </a:stretch>
        </p:blipFill>
        <p:spPr bwMode="auto">
          <a:xfrm>
            <a:off x="0" y="2044700"/>
            <a:ext cx="9144000" cy="4813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246</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2505625" y="3501008"/>
            <a:ext cx="6638376"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247</a:t>
            </a:fld>
            <a:endParaRPr lang="zh-TW" altLang="en-US"/>
          </a:p>
        </p:txBody>
      </p:sp>
      <p:pic>
        <p:nvPicPr>
          <p:cNvPr id="264194" name="Picture 2"/>
          <p:cNvPicPr>
            <a:picLocks noChangeAspect="1" noChangeArrowheads="1"/>
          </p:cNvPicPr>
          <p:nvPr/>
        </p:nvPicPr>
        <p:blipFill>
          <a:blip r:embed="rId2" cstate="print"/>
          <a:srcRect/>
          <a:stretch>
            <a:fillRect/>
          </a:stretch>
        </p:blipFill>
        <p:spPr bwMode="auto">
          <a:xfrm>
            <a:off x="0" y="2650667"/>
            <a:ext cx="9144000" cy="42073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248</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249</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250</a:t>
            </a:fld>
            <a:endParaRPr lang="zh-TW" altLang="en-US"/>
          </a:p>
        </p:txBody>
      </p:sp>
      <p:pic>
        <p:nvPicPr>
          <p:cNvPr id="319490" name="Picture 2"/>
          <p:cNvPicPr>
            <a:picLocks noChangeAspect="1" noChangeArrowheads="1"/>
          </p:cNvPicPr>
          <p:nvPr/>
        </p:nvPicPr>
        <p:blipFill>
          <a:blip r:embed="rId2"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251</a:t>
            </a:fld>
            <a:endParaRPr lang="zh-TW" altLang="en-US"/>
          </a:p>
        </p:txBody>
      </p:sp>
      <p:pic>
        <p:nvPicPr>
          <p:cNvPr id="264195" name="Picture 3"/>
          <p:cNvPicPr>
            <a:picLocks noChangeAspect="1" noChangeArrowheads="1"/>
          </p:cNvPicPr>
          <p:nvPr/>
        </p:nvPicPr>
        <p:blipFill>
          <a:blip r:embed="rId2"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3"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nm </a:t>
            </a:r>
            <a:r>
              <a:rPr lang="zh-TW" altLang="en-US" dirty="0" smtClean="0"/>
              <a:t>列出所有的函數</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252</a:t>
            </a:fld>
            <a:endParaRPr lang="zh-TW" altLang="en-US"/>
          </a:p>
        </p:txBody>
      </p:sp>
      <p:pic>
        <p:nvPicPr>
          <p:cNvPr id="411650" name="Picture 2"/>
          <p:cNvPicPr>
            <a:picLocks noChangeAspect="1" noChangeArrowheads="1"/>
          </p:cNvPicPr>
          <p:nvPr/>
        </p:nvPicPr>
        <p:blipFill>
          <a:blip r:embed="rId2" cstate="print"/>
          <a:srcRect/>
          <a:stretch>
            <a:fillRect/>
          </a:stretch>
        </p:blipFill>
        <p:spPr bwMode="auto">
          <a:xfrm>
            <a:off x="0" y="1982130"/>
            <a:ext cx="6389638" cy="4875870"/>
          </a:xfrm>
          <a:prstGeom prst="rect">
            <a:avLst/>
          </a:prstGeom>
          <a:noFill/>
          <a:ln w="9525">
            <a:noFill/>
            <a:miter lim="800000"/>
            <a:headEnd/>
            <a:tailEnd/>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靜態分析逆向工程</a:t>
            </a:r>
            <a:r>
              <a:rPr lang="en-US" altLang="zh-TW" dirty="0" smtClean="0"/>
              <a:t>:</a:t>
            </a:r>
            <a:r>
              <a:rPr lang="zh-TW" altLang="en-US" dirty="0" smtClean="0"/>
              <a:t> </a:t>
            </a:r>
            <a:r>
              <a:rPr lang="en-US" altLang="zh-TW" dirty="0" err="1" smtClean="0"/>
              <a:t>objdump</a:t>
            </a:r>
            <a:endParaRPr lang="en-US" altLang="zh-TW" dirty="0" smtClean="0"/>
          </a:p>
          <a:p>
            <a:pPr lvl="1"/>
            <a:r>
              <a:rPr lang="zh-TW" altLang="en-US" dirty="0" smtClean="0"/>
              <a:t>反組譯工具</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253</a:t>
            </a:fld>
            <a:endParaRPr lang="zh-TW" altLang="en-US"/>
          </a:p>
        </p:txBody>
      </p:sp>
      <p:pic>
        <p:nvPicPr>
          <p:cNvPr id="329731" name="Picture 3"/>
          <p:cNvPicPr>
            <a:picLocks noChangeAspect="1" noChangeArrowheads="1"/>
          </p:cNvPicPr>
          <p:nvPr/>
        </p:nvPicPr>
        <p:blipFill>
          <a:blip r:embed="rId2" cstate="print"/>
          <a:srcRect/>
          <a:stretch>
            <a:fillRect/>
          </a:stretch>
        </p:blipFill>
        <p:spPr bwMode="auto">
          <a:xfrm>
            <a:off x="2987825" y="2001573"/>
            <a:ext cx="6156176" cy="4856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Objdump</a:t>
            </a:r>
            <a:r>
              <a:rPr lang="en-US" altLang="zh-TW" dirty="0" smtClean="0"/>
              <a:t> </a:t>
            </a:r>
            <a:r>
              <a:rPr lang="en-US" altLang="zh-TW" dirty="0" err="1" smtClean="0"/>
              <a:t>intel</a:t>
            </a:r>
            <a:r>
              <a:rPr lang="en-US" altLang="zh-TW" dirty="0" smtClean="0"/>
              <a:t> flavor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254</a:t>
            </a:fld>
            <a:endParaRPr lang="zh-TW" altLang="en-US"/>
          </a:p>
        </p:txBody>
      </p:sp>
      <p:pic>
        <p:nvPicPr>
          <p:cNvPr id="330755" name="Picture 3"/>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將執行檔改為</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255</a:t>
            </a:fld>
            <a:endParaRPr lang="zh-TW" altLang="en-US"/>
          </a:p>
        </p:txBody>
      </p:sp>
      <p:pic>
        <p:nvPicPr>
          <p:cNvPr id="331778" name="Picture 2"/>
          <p:cNvPicPr>
            <a:picLocks noChangeAspect="1" noChangeArrowheads="1"/>
          </p:cNvPicPr>
          <p:nvPr/>
        </p:nvPicPr>
        <p:blipFill>
          <a:blip r:embed="rId2" cstate="print"/>
          <a:srcRect/>
          <a:stretch>
            <a:fillRect/>
          </a:stretch>
        </p:blipFill>
        <p:spPr bwMode="auto">
          <a:xfrm>
            <a:off x="0" y="1988840"/>
            <a:ext cx="3851920" cy="4869160"/>
          </a:xfrm>
          <a:prstGeom prst="rect">
            <a:avLst/>
          </a:prstGeom>
          <a:noFill/>
          <a:ln w="9525">
            <a:noFill/>
            <a:miter lim="800000"/>
            <a:headEnd/>
            <a:tailEnd/>
          </a:ln>
        </p:spPr>
      </p:pic>
      <p:sp>
        <p:nvSpPr>
          <p:cNvPr id="6" name="矩形 5"/>
          <p:cNvSpPr/>
          <p:nvPr/>
        </p:nvSpPr>
        <p:spPr>
          <a:xfrm>
            <a:off x="251520" y="5229200"/>
            <a:ext cx="2304256"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755576" y="5517232"/>
            <a:ext cx="2592288" cy="369332"/>
          </a:xfrm>
          <a:prstGeom prst="rect">
            <a:avLst/>
          </a:prstGeom>
          <a:solidFill>
            <a:schemeClr val="bg1"/>
          </a:solidFill>
        </p:spPr>
        <p:txBody>
          <a:bodyPr wrap="square" rtlCol="0">
            <a:spAutoFit/>
          </a:bodyPr>
          <a:lstStyle/>
          <a:p>
            <a:r>
              <a:rPr lang="zh-TW" altLang="en-US" dirty="0" smtClean="0">
                <a:solidFill>
                  <a:srgbClr val="FF0000"/>
                </a:solidFill>
              </a:rPr>
              <a:t>沒</a:t>
            </a:r>
            <a:r>
              <a:rPr lang="en-US" altLang="zh-TW" dirty="0" smtClean="0">
                <a:solidFill>
                  <a:srgbClr val="FF0000"/>
                </a:solidFill>
              </a:rPr>
              <a:t>\n</a:t>
            </a:r>
            <a:r>
              <a:rPr lang="zh-TW" altLang="en-US" dirty="0" smtClean="0">
                <a:solidFill>
                  <a:srgbClr val="FF0000"/>
                </a:solidFill>
              </a:rPr>
              <a:t>的</a:t>
            </a:r>
            <a:r>
              <a:rPr lang="en-US" altLang="zh-TW" dirty="0" err="1" smtClean="0">
                <a:solidFill>
                  <a:srgbClr val="FF0000"/>
                </a:solidFill>
              </a:rPr>
              <a:t>Hello,World</a:t>
            </a:r>
            <a:r>
              <a:rPr lang="zh-TW" altLang="en-US" dirty="0" smtClean="0">
                <a:solidFill>
                  <a:srgbClr val="FF0000"/>
                </a:solidFill>
              </a:rPr>
              <a:t>輸出</a:t>
            </a:r>
            <a:endParaRPr lang="zh-TW" altLang="en-US" dirty="0">
              <a:solidFill>
                <a:srgbClr val="FF0000"/>
              </a:solidFill>
            </a:endParaRPr>
          </a:p>
        </p:txBody>
      </p:sp>
      <p:sp>
        <p:nvSpPr>
          <p:cNvPr id="8" name="文字方塊 7"/>
          <p:cNvSpPr txBox="1"/>
          <p:nvPr/>
        </p:nvSpPr>
        <p:spPr>
          <a:xfrm>
            <a:off x="3830200" y="1587656"/>
            <a:ext cx="5278753" cy="4616648"/>
          </a:xfrm>
          <a:prstGeom prst="rect">
            <a:avLst/>
          </a:prstGeom>
          <a:noFill/>
        </p:spPr>
        <p:txBody>
          <a:bodyPr wrap="none" rtlCol="0">
            <a:spAutoFit/>
          </a:bodyPr>
          <a:lstStyle/>
          <a:p>
            <a:r>
              <a:rPr lang="en-US" altLang="zh-TW" sz="1200" dirty="0" smtClean="0"/>
              <a:t>0000000000400566 &lt;main&gt;:</a:t>
            </a:r>
          </a:p>
          <a:p>
            <a:r>
              <a:rPr lang="en-US" altLang="zh-TW" sz="1200" dirty="0" smtClean="0"/>
              <a:t>  400566:	55                   	push   </a:t>
            </a:r>
            <a:r>
              <a:rPr lang="en-US" altLang="zh-TW" sz="1200" dirty="0" err="1" smtClean="0"/>
              <a:t>rbp</a:t>
            </a:r>
            <a:endParaRPr lang="en-US" altLang="zh-TW" sz="1200" dirty="0" smtClean="0"/>
          </a:p>
          <a:p>
            <a:r>
              <a:rPr lang="en-US" altLang="zh-TW" sz="1200" dirty="0" smtClean="0"/>
              <a:t>  400567:	48 89 e5             	</a:t>
            </a:r>
            <a:r>
              <a:rPr lang="en-US" altLang="zh-TW" sz="1200" dirty="0" err="1" smtClean="0"/>
              <a:t>mov</a:t>
            </a:r>
            <a:r>
              <a:rPr lang="en-US" altLang="zh-TW" sz="1200" dirty="0" smtClean="0"/>
              <a:t>    </a:t>
            </a:r>
            <a:r>
              <a:rPr lang="en-US" altLang="zh-TW" sz="1200" dirty="0" err="1" smtClean="0"/>
              <a:t>rbp,rsp</a:t>
            </a:r>
            <a:endParaRPr lang="en-US" altLang="zh-TW" sz="1200" dirty="0" smtClean="0"/>
          </a:p>
          <a:p>
            <a:r>
              <a:rPr lang="en-US" altLang="zh-TW" sz="1200" dirty="0" smtClean="0"/>
              <a:t>  40056a:	48 83 </a:t>
            </a:r>
            <a:r>
              <a:rPr lang="en-US" altLang="zh-TW" sz="1200" dirty="0" err="1" smtClean="0"/>
              <a:t>ec</a:t>
            </a:r>
            <a:r>
              <a:rPr lang="en-US" altLang="zh-TW" sz="1200" dirty="0" smtClean="0"/>
              <a:t> 10          	sub    rsp,0x10</a:t>
            </a:r>
          </a:p>
          <a:p>
            <a:r>
              <a:rPr lang="en-US" altLang="zh-TW" sz="1200" dirty="0" smtClean="0"/>
              <a:t>  40056e:	89 7d </a:t>
            </a:r>
            <a:r>
              <a:rPr lang="en-US" altLang="zh-TW" sz="1200" dirty="0" err="1" smtClean="0"/>
              <a:t>fc</a:t>
            </a:r>
            <a:r>
              <a:rPr lang="en-US" altLang="zh-TW" sz="1200" dirty="0" smtClean="0"/>
              <a:t>             	</a:t>
            </a:r>
            <a:r>
              <a:rPr lang="en-US" altLang="zh-TW" sz="1200" dirty="0" err="1" smtClean="0"/>
              <a:t>mov</a:t>
            </a:r>
            <a:r>
              <a:rPr lang="en-US" altLang="zh-TW" sz="1200" dirty="0" smtClean="0"/>
              <a:t>    DWORD PTR [rbp-0x4],</a:t>
            </a:r>
            <a:r>
              <a:rPr lang="en-US" altLang="zh-TW" sz="1200" dirty="0" err="1" smtClean="0"/>
              <a:t>edi</a:t>
            </a:r>
            <a:endParaRPr lang="en-US" altLang="zh-TW" sz="1200" dirty="0" smtClean="0"/>
          </a:p>
          <a:p>
            <a:r>
              <a:rPr lang="en-US" altLang="zh-TW" sz="1200" dirty="0" smtClean="0"/>
              <a:t>  400571:	48 89 75 f0          	</a:t>
            </a:r>
            <a:r>
              <a:rPr lang="en-US" altLang="zh-TW" sz="1200" dirty="0" err="1" smtClean="0"/>
              <a:t>mov</a:t>
            </a:r>
            <a:r>
              <a:rPr lang="en-US" altLang="zh-TW" sz="1200" dirty="0" smtClean="0"/>
              <a:t>    QWORD PTR [rbp-0x10],</a:t>
            </a:r>
            <a:r>
              <a:rPr lang="en-US" altLang="zh-TW" sz="1200" dirty="0" err="1" smtClean="0"/>
              <a:t>rsi</a:t>
            </a:r>
            <a:endParaRPr lang="en-US" altLang="zh-TW" sz="1200" dirty="0" smtClean="0"/>
          </a:p>
          <a:p>
            <a:r>
              <a:rPr lang="en-US" altLang="zh-TW" sz="1200" dirty="0" smtClean="0"/>
              <a:t>  400575: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40057a:	e8 b1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40057f: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400584:	e8 a7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400589: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40058e:	e8 9d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400593: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400598:	e8 93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40059d: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4005a2:	b8 00 00 00 00       	</a:t>
            </a:r>
            <a:r>
              <a:rPr lang="en-US" altLang="zh-TW" sz="1200" dirty="0" err="1" smtClean="0"/>
              <a:t>mov</a:t>
            </a:r>
            <a:r>
              <a:rPr lang="en-US" altLang="zh-TW" sz="1200" dirty="0" smtClean="0"/>
              <a:t>    eax,0x0</a:t>
            </a:r>
          </a:p>
          <a:p>
            <a:r>
              <a:rPr lang="en-US" altLang="zh-TW" sz="1200" dirty="0" smtClean="0"/>
              <a:t>  4005a7:	e8 94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400440 &lt;</a:t>
            </a:r>
            <a:r>
              <a:rPr lang="en-US" altLang="zh-TW" sz="1200" dirty="0" err="1" smtClean="0">
                <a:solidFill>
                  <a:srgbClr val="FF0000"/>
                </a:solidFill>
              </a:rPr>
              <a:t>printf@plt</a:t>
            </a:r>
            <a:r>
              <a:rPr lang="en-US" altLang="zh-TW" sz="1200" dirty="0" smtClean="0">
                <a:solidFill>
                  <a:srgbClr val="FF0000"/>
                </a:solidFill>
              </a:rPr>
              <a:t>&gt;</a:t>
            </a:r>
          </a:p>
          <a:p>
            <a:r>
              <a:rPr lang="en-US" altLang="zh-TW" sz="1200" dirty="0" smtClean="0"/>
              <a:t>  4005ac:	b8 00 00 00 00       	</a:t>
            </a:r>
            <a:r>
              <a:rPr lang="en-US" altLang="zh-TW" sz="1200" dirty="0" err="1" smtClean="0"/>
              <a:t>mov</a:t>
            </a:r>
            <a:r>
              <a:rPr lang="en-US" altLang="zh-TW" sz="1200" dirty="0" smtClean="0"/>
              <a:t>    eax,0x0</a:t>
            </a:r>
          </a:p>
          <a:p>
            <a:r>
              <a:rPr lang="en-US" altLang="zh-TW" sz="1200" dirty="0" smtClean="0"/>
              <a:t>  4005b1:	c9                   	leave  </a:t>
            </a:r>
          </a:p>
          <a:p>
            <a:r>
              <a:rPr lang="en-US" altLang="zh-TW" sz="1200" dirty="0" smtClean="0"/>
              <a:t>  4005b2:	c3                   	ret    </a:t>
            </a:r>
          </a:p>
          <a:p>
            <a:r>
              <a:rPr lang="en-US" altLang="zh-TW" sz="1200" dirty="0" smtClean="0"/>
              <a:t>  4005b3:	66 2e 0f 1f 84 00 00 	</a:t>
            </a:r>
            <a:r>
              <a:rPr lang="en-US" altLang="zh-TW" sz="1200" dirty="0" err="1" smtClean="0"/>
              <a:t>nop</a:t>
            </a:r>
            <a:r>
              <a:rPr lang="en-US" altLang="zh-TW" sz="1200" dirty="0" smtClean="0"/>
              <a:t>    WORD PTR </a:t>
            </a:r>
            <a:r>
              <a:rPr lang="en-US" altLang="zh-TW" sz="1200" dirty="0" err="1" smtClean="0"/>
              <a:t>cs</a:t>
            </a:r>
            <a:r>
              <a:rPr lang="en-US" altLang="zh-TW" sz="1200" dirty="0" smtClean="0"/>
              <a:t>:[</a:t>
            </a:r>
            <a:r>
              <a:rPr lang="en-US" altLang="zh-TW" sz="1200" dirty="0" err="1" smtClean="0"/>
              <a:t>rax+rax</a:t>
            </a:r>
            <a:r>
              <a:rPr lang="en-US" altLang="zh-TW" sz="1200" dirty="0" smtClean="0"/>
              <a:t>*1+0x0]</a:t>
            </a:r>
          </a:p>
          <a:p>
            <a:r>
              <a:rPr lang="en-US" altLang="zh-TW" sz="1200" dirty="0" smtClean="0"/>
              <a:t>  4005ba:	00 00 00 </a:t>
            </a:r>
          </a:p>
          <a:p>
            <a:r>
              <a:rPr lang="en-US" altLang="zh-TW" sz="1200" dirty="0" smtClean="0"/>
              <a:t>  4005bd:	0f 1f 00             	</a:t>
            </a:r>
            <a:r>
              <a:rPr lang="en-US" altLang="zh-TW" sz="1200" dirty="0" err="1" smtClean="0"/>
              <a:t>nop</a:t>
            </a:r>
            <a:r>
              <a:rPr lang="en-US" altLang="zh-TW" sz="1200" dirty="0" smtClean="0"/>
              <a:t>    DWORD PTR [</a:t>
            </a:r>
            <a:r>
              <a:rPr lang="en-US" altLang="zh-TW" sz="1200" dirty="0" err="1" smtClean="0"/>
              <a:t>rax</a:t>
            </a:r>
            <a:r>
              <a:rPr lang="en-US" altLang="zh-TW" sz="1200" dirty="0" smtClean="0"/>
              <a:t>]</a:t>
            </a:r>
          </a:p>
          <a:p>
            <a:endParaRPr lang="zh-TW" altLang="en-US" dirty="0"/>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sz="2800" dirty="0" err="1" smtClean="0"/>
              <a:t>printf</a:t>
            </a:r>
            <a:r>
              <a:rPr lang="zh-TW" altLang="en-US" sz="2800" dirty="0" smtClean="0"/>
              <a:t>與</a:t>
            </a:r>
            <a:r>
              <a:rPr lang="en-US" altLang="zh-TW" sz="2800" dirty="0" smtClean="0"/>
              <a:t>puts</a:t>
            </a:r>
          </a:p>
          <a:p>
            <a:pPr lvl="1"/>
            <a:r>
              <a:rPr lang="en-US" altLang="zh-TW" sz="1800" dirty="0" smtClean="0"/>
              <a:t>\n</a:t>
            </a:r>
            <a:r>
              <a:rPr lang="zh-TW" altLang="en-US" sz="1800" dirty="0" smtClean="0"/>
              <a:t>版本的單純</a:t>
            </a:r>
            <a:r>
              <a:rPr lang="en-US" altLang="zh-TW" sz="1800" dirty="0" smtClean="0"/>
              <a:t>(</a:t>
            </a:r>
            <a:r>
              <a:rPr lang="zh-TW" altLang="en-US" sz="1800" dirty="0" smtClean="0"/>
              <a:t>沒</a:t>
            </a:r>
            <a:r>
              <a:rPr lang="en-US" altLang="zh-TW" sz="1800" dirty="0" smtClean="0"/>
              <a:t>format string)</a:t>
            </a:r>
            <a:r>
              <a:rPr lang="zh-TW" altLang="en-US" sz="1800" dirty="0" smtClean="0"/>
              <a:t>字串輸出者，</a:t>
            </a:r>
            <a:r>
              <a:rPr lang="en-US" altLang="zh-TW" sz="1800" dirty="0" err="1" smtClean="0"/>
              <a:t>gcc</a:t>
            </a:r>
            <a:r>
              <a:rPr lang="zh-TW" altLang="en-US" sz="1800" dirty="0" smtClean="0"/>
              <a:t>會編譯成</a:t>
            </a:r>
            <a:r>
              <a:rPr lang="en-US" altLang="zh-TW" sz="1800" dirty="0" smtClean="0"/>
              <a:t>puts</a:t>
            </a:r>
          </a:p>
          <a:p>
            <a:pPr lvl="1"/>
            <a:r>
              <a:rPr lang="zh-TW" altLang="en-US" sz="1800" dirty="0" smtClean="0"/>
              <a:t>因此編譯後不是</a:t>
            </a:r>
            <a:r>
              <a:rPr lang="en-US" altLang="zh-TW" sz="1800" dirty="0" err="1" smtClean="0"/>
              <a:t>printf</a:t>
            </a:r>
            <a:endParaRPr lang="en-US" altLang="zh-TW" dirty="0" smtClean="0"/>
          </a:p>
          <a:p>
            <a:r>
              <a:rPr lang="zh-TW" altLang="en-US" sz="2800" dirty="0" smtClean="0"/>
              <a:t>字串來自</a:t>
            </a:r>
            <a:r>
              <a:rPr lang="en-US" altLang="zh-TW" sz="2800" dirty="0" smtClean="0">
                <a:solidFill>
                  <a:srgbClr val="FF0000"/>
                </a:solidFill>
              </a:rPr>
              <a:t>0x400644</a:t>
            </a:r>
          </a:p>
          <a:p>
            <a:pPr lvl="1"/>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256</a:t>
            </a:fld>
            <a:endParaRPr lang="zh-TW" altLang="en-US"/>
          </a:p>
        </p:txBody>
      </p:sp>
      <p:pic>
        <p:nvPicPr>
          <p:cNvPr id="332802" name="Picture 2"/>
          <p:cNvPicPr>
            <a:picLocks noChangeAspect="1" noChangeArrowheads="1"/>
          </p:cNvPicPr>
          <p:nvPr/>
        </p:nvPicPr>
        <p:blipFill>
          <a:blip r:embed="rId2" cstate="print"/>
          <a:srcRect/>
          <a:stretch>
            <a:fillRect/>
          </a:stretch>
        </p:blipFill>
        <p:spPr bwMode="auto">
          <a:xfrm>
            <a:off x="0" y="3267075"/>
            <a:ext cx="9144000" cy="3590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3923928" cy="5373216"/>
          </a:xfrm>
        </p:spPr>
        <p:txBody>
          <a:bodyPr>
            <a:normAutofit lnSpcReduction="10000"/>
          </a:bodyPr>
          <a:lstStyle/>
          <a:p>
            <a:r>
              <a:rPr lang="zh-TW" altLang="en-US" dirty="0" smtClean="0"/>
              <a:t>編譯使用</a:t>
            </a:r>
            <a:r>
              <a:rPr lang="en-US" altLang="zh-TW" dirty="0" err="1" smtClean="0"/>
              <a:t>gcc</a:t>
            </a:r>
            <a:r>
              <a:rPr lang="en-US" altLang="zh-TW" dirty="0" smtClean="0"/>
              <a:t> -g </a:t>
            </a:r>
            <a:r>
              <a:rPr lang="en-US" altLang="zh-TW" dirty="0" err="1" smtClean="0"/>
              <a:t>main.c</a:t>
            </a:r>
            <a:r>
              <a:rPr lang="en-US" altLang="zh-TW" dirty="0" smtClean="0"/>
              <a:t> -o main</a:t>
            </a:r>
          </a:p>
          <a:p>
            <a:pPr lvl="1"/>
            <a:r>
              <a:rPr lang="zh-TW" altLang="en-US" dirty="0" smtClean="0"/>
              <a:t>會有除錯訊息</a:t>
            </a:r>
            <a:endParaRPr lang="en-US" altLang="zh-TW" dirty="0" smtClean="0"/>
          </a:p>
          <a:p>
            <a:r>
              <a:rPr lang="zh-TW" altLang="en-US" dirty="0" smtClean="0"/>
              <a:t>除錯程式動態分析</a:t>
            </a:r>
            <a:r>
              <a:rPr lang="en-US" altLang="zh-TW" dirty="0" smtClean="0"/>
              <a:t>:</a:t>
            </a:r>
            <a:r>
              <a:rPr lang="zh-TW" altLang="en-US" dirty="0" smtClean="0"/>
              <a:t> </a:t>
            </a:r>
            <a:r>
              <a:rPr lang="en-US" altLang="zh-TW" dirty="0" err="1" smtClean="0"/>
              <a:t>gdb</a:t>
            </a:r>
            <a:endParaRPr lang="en-US" altLang="zh-TW" dirty="0" smtClean="0"/>
          </a:p>
          <a:p>
            <a:pPr lvl="1"/>
            <a:r>
              <a:rPr lang="en-US" altLang="zh-TW" dirty="0" smtClean="0"/>
              <a:t>Source-level debugging</a:t>
            </a:r>
          </a:p>
          <a:p>
            <a:pPr lvl="2"/>
            <a:r>
              <a:rPr lang="zh-TW" altLang="en-US" dirty="0" smtClean="0"/>
              <a:t>看原始碼</a:t>
            </a:r>
            <a:r>
              <a:rPr lang="en-US" altLang="zh-TW" dirty="0" smtClean="0"/>
              <a:t>:</a:t>
            </a:r>
            <a:r>
              <a:rPr lang="zh-TW" altLang="en-US" dirty="0" smtClean="0"/>
              <a:t> </a:t>
            </a:r>
            <a:r>
              <a:rPr lang="en-US" altLang="zh-TW" dirty="0" smtClean="0"/>
              <a:t>list </a:t>
            </a:r>
          </a:p>
          <a:p>
            <a:pPr lvl="2"/>
            <a:r>
              <a:rPr lang="zh-TW" altLang="en-US" dirty="0" smtClean="0"/>
              <a:t>下中斷點</a:t>
            </a:r>
            <a:r>
              <a:rPr lang="en-US" altLang="zh-TW" dirty="0" smtClean="0"/>
              <a:t>:</a:t>
            </a:r>
            <a:r>
              <a:rPr lang="zh-TW" altLang="en-US" dirty="0" smtClean="0"/>
              <a:t> </a:t>
            </a:r>
            <a:r>
              <a:rPr lang="en-US" altLang="zh-TW" dirty="0" smtClean="0"/>
              <a:t>break [</a:t>
            </a:r>
            <a:r>
              <a:rPr lang="en-US" altLang="zh-TW" dirty="0" err="1" smtClean="0"/>
              <a:t>lineno</a:t>
            </a:r>
            <a:r>
              <a:rPr lang="en-US" altLang="zh-TW" dirty="0" smtClean="0"/>
              <a:t>]</a:t>
            </a:r>
          </a:p>
          <a:p>
            <a:pPr lvl="1"/>
            <a:r>
              <a:rPr lang="en-US" altLang="zh-TW" dirty="0" smtClean="0"/>
              <a:t>Instructions</a:t>
            </a:r>
          </a:p>
          <a:p>
            <a:pPr lvl="2"/>
            <a:r>
              <a:rPr lang="zh-TW" altLang="en-US" dirty="0" smtClean="0"/>
              <a:t>執行</a:t>
            </a:r>
            <a:r>
              <a:rPr lang="en-US" altLang="zh-TW" dirty="0" smtClean="0"/>
              <a:t>:run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257</a:t>
            </a:fld>
            <a:endParaRPr lang="zh-TW" altLang="en-US"/>
          </a:p>
        </p:txBody>
      </p:sp>
      <p:pic>
        <p:nvPicPr>
          <p:cNvPr id="333826" name="Picture 2"/>
          <p:cNvPicPr>
            <a:picLocks noChangeAspect="1" noChangeArrowheads="1"/>
          </p:cNvPicPr>
          <p:nvPr/>
        </p:nvPicPr>
        <p:blipFill>
          <a:blip r:embed="rId2" cstate="print"/>
          <a:srcRect/>
          <a:stretch>
            <a:fillRect/>
          </a:stretch>
        </p:blipFill>
        <p:spPr bwMode="auto">
          <a:xfrm>
            <a:off x="3948411" y="1484784"/>
            <a:ext cx="5195589"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開始反組譯</a:t>
            </a:r>
            <a:r>
              <a:rPr lang="en-US" altLang="zh-TW" dirty="0" smtClean="0"/>
              <a:t>main</a:t>
            </a:r>
          </a:p>
          <a:p>
            <a:pPr lvl="1"/>
            <a:r>
              <a:rPr lang="zh-TW" altLang="en-US" dirty="0" smtClean="0"/>
              <a:t>設定</a:t>
            </a:r>
            <a:r>
              <a:rPr lang="en-US" altLang="zh-TW" dirty="0" err="1" smtClean="0"/>
              <a:t>intel</a:t>
            </a:r>
            <a:r>
              <a:rPr lang="en-US" altLang="zh-TW" dirty="0" smtClean="0"/>
              <a:t> syntax: set disassembly-flavor </a:t>
            </a:r>
            <a:r>
              <a:rPr lang="en-US" altLang="zh-TW" dirty="0" err="1" smtClean="0"/>
              <a:t>intel</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258</a:t>
            </a:fld>
            <a:endParaRPr lang="zh-TW" altLang="en-US"/>
          </a:p>
        </p:txBody>
      </p:sp>
      <p:pic>
        <p:nvPicPr>
          <p:cNvPr id="334850" name="Picture 2"/>
          <p:cNvPicPr>
            <a:picLocks noChangeAspect="1" noChangeArrowheads="1"/>
          </p:cNvPicPr>
          <p:nvPr/>
        </p:nvPicPr>
        <p:blipFill>
          <a:blip r:embed="rId2" cstate="print"/>
          <a:srcRect/>
          <a:stretch>
            <a:fillRect/>
          </a:stretch>
        </p:blipFill>
        <p:spPr bwMode="auto">
          <a:xfrm>
            <a:off x="1475656" y="2636912"/>
            <a:ext cx="5876925"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registers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259</a:t>
            </a:fld>
            <a:endParaRPr lang="zh-TW" altLang="en-US"/>
          </a:p>
        </p:txBody>
      </p:sp>
      <p:pic>
        <p:nvPicPr>
          <p:cNvPr id="335874" name="Picture 2"/>
          <p:cNvPicPr>
            <a:picLocks noChangeAspect="1" noChangeArrowheads="1"/>
          </p:cNvPicPr>
          <p:nvPr/>
        </p:nvPicPr>
        <p:blipFill>
          <a:blip r:embed="rId2" cstate="print"/>
          <a:srcRect/>
          <a:stretch>
            <a:fillRect/>
          </a:stretch>
        </p:blipFill>
        <p:spPr bwMode="auto">
          <a:xfrm>
            <a:off x="0" y="2040600"/>
            <a:ext cx="4860032" cy="4817400"/>
          </a:xfrm>
          <a:prstGeom prst="rect">
            <a:avLst/>
          </a:prstGeom>
          <a:noFill/>
          <a:ln w="9525">
            <a:noFill/>
            <a:miter lim="800000"/>
            <a:headEnd/>
            <a:tailEnd/>
          </a:ln>
        </p:spPr>
      </p:pic>
      <p:sp>
        <p:nvSpPr>
          <p:cNvPr id="6" name="矩形 5"/>
          <p:cNvSpPr/>
          <p:nvPr/>
        </p:nvSpPr>
        <p:spPr>
          <a:xfrm>
            <a:off x="0" y="5085184"/>
            <a:ext cx="413995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3501008"/>
            <a:ext cx="449999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860032" y="3501008"/>
            <a:ext cx="1107996" cy="369332"/>
          </a:xfrm>
          <a:prstGeom prst="rect">
            <a:avLst/>
          </a:prstGeom>
          <a:noFill/>
        </p:spPr>
        <p:txBody>
          <a:bodyPr wrap="none" rtlCol="0">
            <a:spAutoFit/>
          </a:bodyPr>
          <a:lstStyle/>
          <a:p>
            <a:r>
              <a:rPr lang="zh-TW" altLang="en-US" dirty="0" smtClean="0">
                <a:solidFill>
                  <a:srgbClr val="FF0000"/>
                </a:solidFill>
              </a:rPr>
              <a:t>堆疊位址</a:t>
            </a:r>
            <a:endParaRPr lang="zh-TW" altLang="en-US" dirty="0">
              <a:solidFill>
                <a:srgbClr val="FF0000"/>
              </a:solidFill>
            </a:endParaRPr>
          </a:p>
        </p:txBody>
      </p:sp>
      <p:sp>
        <p:nvSpPr>
          <p:cNvPr id="9" name="文字方塊 8"/>
          <p:cNvSpPr txBox="1"/>
          <p:nvPr/>
        </p:nvSpPr>
        <p:spPr>
          <a:xfrm>
            <a:off x="4860032" y="5085184"/>
            <a:ext cx="1338828" cy="369332"/>
          </a:xfrm>
          <a:prstGeom prst="rect">
            <a:avLst/>
          </a:prstGeom>
          <a:noFill/>
        </p:spPr>
        <p:txBody>
          <a:bodyPr wrap="none" rtlCol="0">
            <a:spAutoFit/>
          </a:bodyPr>
          <a:lstStyle/>
          <a:p>
            <a:r>
              <a:rPr lang="zh-TW" altLang="en-US" dirty="0" smtClean="0">
                <a:solidFill>
                  <a:srgbClr val="FF0000"/>
                </a:solidFill>
              </a:rPr>
              <a:t>程式碼位址</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p>
          <a:p>
            <a:pPr>
              <a:buNone/>
            </a:pPr>
            <a:endParaRPr lang="en-US" altLang="zh-TW" dirty="0" smtClean="0"/>
          </a:p>
          <a:p>
            <a:r>
              <a:rPr lang="en-US" altLang="zh-TW" dirty="0" smtClean="0"/>
              <a:t>15+37 =</a:t>
            </a:r>
            <a:r>
              <a:rPr lang="zh-TW" altLang="en-US" dirty="0" smtClean="0"/>
              <a:t> </a:t>
            </a:r>
            <a:r>
              <a:rPr lang="en-US" altLang="zh-TW" dirty="0" smtClean="0"/>
              <a:t>52</a:t>
            </a:r>
            <a:r>
              <a:rPr lang="zh-TW" altLang="en-US" dirty="0" smtClean="0"/>
              <a:t> </a:t>
            </a:r>
            <a:r>
              <a:rPr lang="en-US" altLang="zh-TW" dirty="0" smtClean="0"/>
              <a:t>=</a:t>
            </a:r>
            <a:r>
              <a:rPr lang="zh-TW" altLang="en-US" dirty="0" smtClean="0"/>
              <a:t> </a:t>
            </a:r>
            <a:r>
              <a:rPr lang="en-US" altLang="zh-TW" dirty="0" smtClean="0"/>
              <a:t>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optimize</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260</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3419872" y="148478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基本資料型態</a:t>
            </a:r>
            <a:endParaRPr lang="en-US" altLang="zh-TW" dirty="0" smtClean="0"/>
          </a:p>
          <a:p>
            <a:pPr lvl="1"/>
            <a:r>
              <a:rPr lang="zh-TW" altLang="en-US" dirty="0" smtClean="0"/>
              <a:t>數值</a:t>
            </a:r>
            <a:r>
              <a:rPr lang="en-US" altLang="zh-TW" dirty="0" smtClean="0"/>
              <a:t>(-N, … ,-1, 0, 1, …, N-1)</a:t>
            </a:r>
          </a:p>
          <a:p>
            <a:pPr lvl="2"/>
            <a:r>
              <a:rPr lang="zh-TW" altLang="en-US" dirty="0" smtClean="0"/>
              <a:t>整數 </a:t>
            </a:r>
            <a:r>
              <a:rPr lang="en-US" altLang="zh-TW" dirty="0" smtClean="0"/>
              <a:t>integer (0, 1, …, N-1)</a:t>
            </a:r>
          </a:p>
          <a:p>
            <a:pPr lvl="3"/>
            <a:r>
              <a:rPr lang="zh-TW" altLang="en-US" dirty="0" smtClean="0"/>
              <a:t>短整數</a:t>
            </a:r>
            <a:r>
              <a:rPr lang="en-US" altLang="zh-TW" dirty="0" smtClean="0"/>
              <a:t>:</a:t>
            </a:r>
            <a:r>
              <a:rPr lang="zh-TW" altLang="en-US" dirty="0" smtClean="0"/>
              <a:t> </a:t>
            </a:r>
            <a:r>
              <a:rPr lang="en-US" altLang="zh-TW" dirty="0" smtClean="0"/>
              <a:t>(signed) short (</a:t>
            </a:r>
            <a:r>
              <a:rPr lang="en-US" altLang="zh-TW" dirty="0" err="1" smtClean="0"/>
              <a:t>int</a:t>
            </a:r>
            <a:r>
              <a:rPr lang="en-US" altLang="zh-TW" dirty="0" smtClean="0"/>
              <a:t>), unsigned short (</a:t>
            </a:r>
            <a:r>
              <a:rPr lang="en-US" altLang="zh-TW" dirty="0" err="1" smtClean="0"/>
              <a:t>int</a:t>
            </a:r>
            <a:r>
              <a:rPr lang="en-US" altLang="zh-TW" dirty="0" smtClean="0"/>
              <a:t>)</a:t>
            </a:r>
          </a:p>
          <a:p>
            <a:pPr lvl="3"/>
            <a:r>
              <a:rPr lang="zh-TW" altLang="en-US" dirty="0" smtClean="0"/>
              <a:t>長整數</a:t>
            </a:r>
            <a:r>
              <a:rPr lang="en-US" altLang="zh-TW" dirty="0" smtClean="0"/>
              <a:t>: (signed) (long) </a:t>
            </a:r>
            <a:r>
              <a:rPr lang="en-US" altLang="zh-TW" dirty="0" err="1" smtClean="0"/>
              <a:t>int</a:t>
            </a:r>
            <a:r>
              <a:rPr lang="en-US" altLang="zh-TW" dirty="0" smtClean="0"/>
              <a:t>, (signed) long, (unsigned) (long) </a:t>
            </a:r>
            <a:r>
              <a:rPr lang="en-US" altLang="zh-TW" dirty="0" err="1" smtClean="0"/>
              <a:t>int</a:t>
            </a:r>
            <a:r>
              <a:rPr lang="en-US" altLang="zh-TW" dirty="0" smtClean="0"/>
              <a:t>, (unsigned) long</a:t>
            </a:r>
          </a:p>
          <a:p>
            <a:pPr lvl="3"/>
            <a:r>
              <a:rPr lang="zh-TW" altLang="en-US" dirty="0" smtClean="0"/>
              <a:t>雙倍長整數</a:t>
            </a:r>
            <a:r>
              <a:rPr lang="en-US" altLang="zh-TW" dirty="0" smtClean="0"/>
              <a:t>: (signed) long </a:t>
            </a:r>
            <a:r>
              <a:rPr lang="en-US" altLang="zh-TW" dirty="0" err="1" smtClean="0"/>
              <a:t>long</a:t>
            </a:r>
            <a:r>
              <a:rPr lang="en-US" altLang="zh-TW" dirty="0" smtClean="0"/>
              <a:t> (</a:t>
            </a:r>
            <a:r>
              <a:rPr lang="en-US" altLang="zh-TW" dirty="0" err="1" smtClean="0"/>
              <a:t>int</a:t>
            </a:r>
            <a:r>
              <a:rPr lang="en-US" altLang="zh-TW" dirty="0" smtClean="0"/>
              <a:t>), unsigned long </a:t>
            </a:r>
            <a:r>
              <a:rPr lang="en-US" altLang="zh-TW" dirty="0" err="1" smtClean="0"/>
              <a:t>long</a:t>
            </a:r>
            <a:r>
              <a:rPr lang="en-US" altLang="zh-TW" dirty="0" smtClean="0"/>
              <a:t> (</a:t>
            </a:r>
            <a:r>
              <a:rPr lang="en-US" altLang="zh-TW" dirty="0" err="1" smtClean="0"/>
              <a:t>int</a:t>
            </a:r>
            <a:r>
              <a:rPr lang="en-US" altLang="zh-TW" dirty="0" smtClean="0"/>
              <a:t>)</a:t>
            </a:r>
          </a:p>
          <a:p>
            <a:pPr lvl="2"/>
            <a:r>
              <a:rPr lang="zh-TW" altLang="en-US" dirty="0" smtClean="0"/>
              <a:t>實數 </a:t>
            </a:r>
            <a:r>
              <a:rPr lang="en-US" altLang="zh-TW" dirty="0" smtClean="0"/>
              <a:t>real ([(+)/-]1.N*2^M)</a:t>
            </a:r>
          </a:p>
          <a:p>
            <a:pPr lvl="3"/>
            <a:r>
              <a:rPr lang="zh-TW" altLang="en-US" dirty="0" smtClean="0"/>
              <a:t>單精度</a:t>
            </a:r>
            <a:r>
              <a:rPr lang="en-US" altLang="zh-TW" dirty="0" smtClean="0"/>
              <a:t>:</a:t>
            </a:r>
            <a:r>
              <a:rPr lang="zh-TW" altLang="en-US" dirty="0" smtClean="0"/>
              <a:t> </a:t>
            </a:r>
            <a:r>
              <a:rPr lang="en-US" altLang="zh-TW" dirty="0" smtClean="0"/>
              <a:t>float</a:t>
            </a:r>
          </a:p>
          <a:p>
            <a:pPr lvl="3"/>
            <a:r>
              <a:rPr lang="zh-TW" altLang="en-US" dirty="0" smtClean="0"/>
              <a:t>倍精度</a:t>
            </a:r>
            <a:r>
              <a:rPr lang="en-US" altLang="zh-TW" dirty="0" smtClean="0"/>
              <a:t>:</a:t>
            </a:r>
            <a:r>
              <a:rPr lang="zh-TW" altLang="en-US" dirty="0" smtClean="0"/>
              <a:t> </a:t>
            </a:r>
            <a:r>
              <a:rPr lang="en-US" altLang="zh-TW" dirty="0" smtClean="0"/>
              <a:t>double</a:t>
            </a:r>
          </a:p>
          <a:p>
            <a:pPr lvl="3"/>
            <a:r>
              <a:rPr lang="zh-TW" altLang="en-US" dirty="0" smtClean="0"/>
              <a:t>超長精度</a:t>
            </a:r>
            <a:r>
              <a:rPr lang="en-US" altLang="zh-TW" dirty="0" smtClean="0"/>
              <a:t>:</a:t>
            </a:r>
            <a:r>
              <a:rPr lang="zh-TW" altLang="en-US" dirty="0" smtClean="0"/>
              <a:t> </a:t>
            </a:r>
            <a:r>
              <a:rPr lang="en-US" altLang="zh-TW" dirty="0" smtClean="0"/>
              <a:t>long double</a:t>
            </a:r>
          </a:p>
          <a:p>
            <a:pPr lvl="2"/>
            <a:r>
              <a:rPr lang="zh-TW" altLang="en-US" dirty="0" smtClean="0"/>
              <a:t>文字</a:t>
            </a:r>
            <a:endParaRPr lang="en-US" altLang="zh-TW" dirty="0" smtClean="0"/>
          </a:p>
          <a:p>
            <a:pPr lvl="3"/>
            <a:r>
              <a:rPr lang="zh-TW" altLang="en-US" dirty="0" smtClean="0"/>
              <a:t>字元</a:t>
            </a:r>
            <a:r>
              <a:rPr lang="en-US" altLang="zh-TW" dirty="0" smtClean="0"/>
              <a:t>character:</a:t>
            </a:r>
            <a:r>
              <a:rPr lang="zh-TW" altLang="en-US" dirty="0" smtClean="0"/>
              <a:t> </a:t>
            </a:r>
            <a:r>
              <a:rPr lang="en-US" altLang="zh-TW" dirty="0" smtClean="0"/>
              <a:t>char</a:t>
            </a:r>
          </a:p>
          <a:p>
            <a:pPr lvl="3"/>
            <a:r>
              <a:rPr lang="zh-TW" altLang="en-US" dirty="0" smtClean="0"/>
              <a:t>字串</a:t>
            </a:r>
            <a:r>
              <a:rPr lang="en-US" altLang="zh-TW" dirty="0" smtClean="0"/>
              <a:t>string: </a:t>
            </a:r>
            <a:r>
              <a:rPr lang="zh-TW" altLang="en-US" dirty="0" smtClean="0"/>
              <a:t>字元陣列 </a:t>
            </a:r>
            <a:r>
              <a:rPr lang="en-US" altLang="zh-TW" dirty="0" smtClean="0"/>
              <a:t>char[]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261</a:t>
            </a:fld>
            <a:endParaRPr lang="zh-TW" altLang="en-US"/>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非基本資料結構</a:t>
            </a:r>
            <a:endParaRPr lang="en-US" altLang="zh-TW" dirty="0" smtClean="0"/>
          </a:p>
          <a:p>
            <a:pPr lvl="1"/>
            <a:r>
              <a:rPr lang="zh-TW" altLang="en-US" dirty="0" smtClean="0"/>
              <a:t>陣列</a:t>
            </a:r>
            <a:r>
              <a:rPr lang="en-US" altLang="zh-TW" dirty="0" smtClean="0"/>
              <a:t>array: type name[number] (= value);</a:t>
            </a:r>
          </a:p>
          <a:p>
            <a:pPr lvl="2"/>
            <a:r>
              <a:rPr lang="en-US" altLang="zh-TW" dirty="0" smtClean="0"/>
              <a:t>ex: </a:t>
            </a:r>
            <a:r>
              <a:rPr lang="en-US" altLang="zh-TW" dirty="0" err="1" smtClean="0"/>
              <a:t>int</a:t>
            </a:r>
            <a:r>
              <a:rPr lang="en-US" altLang="zh-TW" dirty="0" smtClean="0"/>
              <a:t> </a:t>
            </a:r>
            <a:r>
              <a:rPr lang="en-US" altLang="zh-TW" dirty="0" err="1" smtClean="0"/>
              <a:t>arr</a:t>
            </a:r>
            <a:r>
              <a:rPr lang="en-US" altLang="zh-TW" dirty="0" smtClean="0"/>
              <a:t>[2]={1,2};</a:t>
            </a:r>
          </a:p>
          <a:p>
            <a:pPr lvl="1"/>
            <a:r>
              <a:rPr lang="zh-TW" altLang="en-US" dirty="0" smtClean="0"/>
              <a:t>指標</a:t>
            </a:r>
            <a:r>
              <a:rPr lang="en-US" altLang="zh-TW" dirty="0" smtClean="0"/>
              <a:t>pointer: type *name (=</a:t>
            </a:r>
            <a:r>
              <a:rPr lang="zh-TW" altLang="en-US" dirty="0" smtClean="0"/>
              <a:t> </a:t>
            </a:r>
            <a:r>
              <a:rPr lang="en-US" altLang="zh-TW" dirty="0" smtClean="0"/>
              <a:t>value);</a:t>
            </a:r>
          </a:p>
          <a:p>
            <a:pPr lvl="2"/>
            <a:r>
              <a:rPr lang="en-US" altLang="zh-TW" dirty="0" smtClean="0"/>
              <a:t>ex: </a:t>
            </a:r>
            <a:r>
              <a:rPr lang="en-US" altLang="zh-TW" dirty="0" err="1" smtClean="0"/>
              <a:t>int</a:t>
            </a:r>
            <a:r>
              <a:rPr lang="en-US" altLang="zh-TW" dirty="0" smtClean="0"/>
              <a:t>* </a:t>
            </a:r>
            <a:r>
              <a:rPr lang="en-US" altLang="zh-TW" dirty="0" err="1" smtClean="0"/>
              <a:t>ipointer</a:t>
            </a:r>
            <a:r>
              <a:rPr lang="en-US" altLang="zh-TW" dirty="0" smtClean="0"/>
              <a:t> = NULL;</a:t>
            </a:r>
          </a:p>
          <a:p>
            <a:pPr lvl="1"/>
            <a:r>
              <a:rPr lang="zh-TW" altLang="en-US" dirty="0" smtClean="0"/>
              <a:t>結構</a:t>
            </a:r>
            <a:r>
              <a:rPr lang="en-US" altLang="zh-TW" dirty="0" smtClean="0"/>
              <a:t>structure: </a:t>
            </a:r>
            <a:r>
              <a:rPr lang="en-US" altLang="zh-TW" dirty="0" err="1" smtClean="0"/>
              <a:t>struct</a:t>
            </a:r>
            <a:r>
              <a:rPr lang="en-US" altLang="zh-TW" dirty="0" smtClean="0"/>
              <a:t> name{</a:t>
            </a:r>
            <a:r>
              <a:rPr lang="en-US" altLang="zh-TW" dirty="0" err="1" smtClean="0"/>
              <a:t>vars</a:t>
            </a:r>
            <a:r>
              <a:rPr lang="en-US" altLang="zh-TW" dirty="0" smtClean="0"/>
              <a:t>;}</a:t>
            </a:r>
            <a:r>
              <a:rPr lang="en-US" altLang="zh-TW" dirty="0" err="1" smtClean="0"/>
              <a:t>svars</a:t>
            </a:r>
            <a:r>
              <a:rPr lang="en-US" altLang="zh-TW" dirty="0" smtClean="0"/>
              <a:t>;</a:t>
            </a:r>
          </a:p>
          <a:p>
            <a:pPr lvl="2"/>
            <a:r>
              <a:rPr lang="en-US" altLang="zh-TW" dirty="0" smtClean="0"/>
              <a:t>ex: </a:t>
            </a:r>
            <a:r>
              <a:rPr lang="en-US" altLang="zh-TW" dirty="0" err="1" smtClean="0"/>
              <a:t>struct</a:t>
            </a:r>
            <a:r>
              <a:rPr lang="en-US" altLang="zh-TW" dirty="0" smtClean="0"/>
              <a:t> </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 </a:t>
            </a:r>
            <a:r>
              <a:rPr lang="en-US" altLang="zh-TW" dirty="0" err="1" smtClean="0"/>
              <a:t>sdata</a:t>
            </a:r>
            <a:r>
              <a:rPr lang="en-US" altLang="zh-TW" dirty="0" smtClean="0"/>
              <a:t>;</a:t>
            </a:r>
          </a:p>
          <a:p>
            <a:pPr lvl="1"/>
            <a:r>
              <a:rPr lang="zh-TW" altLang="en-US" dirty="0" smtClean="0"/>
              <a:t>聯合</a:t>
            </a:r>
            <a:r>
              <a:rPr lang="en-US" altLang="zh-TW" dirty="0" smtClean="0"/>
              <a:t>union: union name{</a:t>
            </a:r>
            <a:r>
              <a:rPr lang="en-US" altLang="zh-TW" dirty="0" err="1" smtClean="0"/>
              <a:t>vars</a:t>
            </a:r>
            <a:r>
              <a:rPr lang="en-US" altLang="zh-TW" dirty="0" smtClean="0"/>
              <a:t>;}</a:t>
            </a:r>
            <a:r>
              <a:rPr lang="en-US" altLang="zh-TW" dirty="0" err="1" smtClean="0"/>
              <a:t>uvars</a:t>
            </a:r>
            <a:r>
              <a:rPr lang="en-US" altLang="zh-TW" dirty="0" smtClean="0"/>
              <a:t>;</a:t>
            </a:r>
          </a:p>
          <a:p>
            <a:pPr lvl="2"/>
            <a:r>
              <a:rPr lang="en-US" altLang="zh-TW" dirty="0" smtClean="0"/>
              <a:t>ex: union</a:t>
            </a:r>
            <a:r>
              <a:rPr lang="zh-TW" altLang="en-US" dirty="0" smtClean="0"/>
              <a:t> </a:t>
            </a:r>
            <a:r>
              <a:rPr lang="en-US" altLang="zh-TW" dirty="0" err="1" smtClean="0"/>
              <a:t>uData</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sData</a:t>
            </a:r>
            <a:r>
              <a:rPr lang="en-US" altLang="zh-TW" dirty="0" smtClean="0"/>
              <a:t>[4];}</a:t>
            </a:r>
            <a:r>
              <a:rPr lang="en-US" altLang="zh-TW" dirty="0" err="1" smtClean="0"/>
              <a:t>udata</a:t>
            </a:r>
            <a:r>
              <a:rPr lang="en-US" altLang="zh-TW" dirty="0" smtClean="0"/>
              <a:t>;</a:t>
            </a:r>
          </a:p>
          <a:p>
            <a:pPr lvl="1"/>
            <a:r>
              <a:rPr lang="zh-TW" altLang="en-US" dirty="0" smtClean="0"/>
              <a:t>自訂型態 </a:t>
            </a:r>
            <a:r>
              <a:rPr lang="en-US" altLang="zh-TW" dirty="0" err="1" smtClean="0"/>
              <a:t>typedef</a:t>
            </a:r>
            <a:r>
              <a:rPr lang="en-US" altLang="zh-TW" dirty="0" smtClean="0"/>
              <a:t> type name;</a:t>
            </a:r>
          </a:p>
          <a:p>
            <a:pPr lvl="2"/>
            <a:r>
              <a:rPr lang="en-US" altLang="zh-TW" dirty="0" smtClean="0"/>
              <a:t>ex: </a:t>
            </a:r>
            <a:r>
              <a:rPr lang="en-US" altLang="zh-TW" dirty="0" err="1" smtClean="0"/>
              <a:t>typedef</a:t>
            </a:r>
            <a:r>
              <a:rPr lang="en-US" altLang="zh-TW" dirty="0" smtClean="0"/>
              <a:t> </a:t>
            </a:r>
            <a:r>
              <a:rPr lang="en-US" altLang="zh-TW" dirty="0" err="1" smtClean="0"/>
              <a:t>struct</a:t>
            </a:r>
            <a:r>
              <a:rPr lang="en-US" altLang="zh-TW" dirty="0" smtClean="0"/>
              <a:t> _</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a:t>
            </a:r>
            <a:r>
              <a:rPr lang="zh-TW" altLang="en-US" dirty="0" smtClean="0"/>
              <a:t> </a:t>
            </a:r>
            <a:r>
              <a:rPr lang="en-US" altLang="zh-TW" dirty="0" err="1" smtClean="0"/>
              <a:t>Datas</a:t>
            </a:r>
            <a:r>
              <a:rPr lang="en-US" altLang="zh-TW" dirty="0" smtClean="0"/>
              <a:t>; </a:t>
            </a:r>
            <a:r>
              <a:rPr lang="en-US" altLang="zh-TW" dirty="0" err="1" smtClean="0"/>
              <a:t>Datas</a:t>
            </a:r>
            <a:r>
              <a:rPr lang="en-US" altLang="zh-TW" dirty="0" smtClean="0"/>
              <a:t> d;</a:t>
            </a:r>
          </a:p>
          <a:p>
            <a:pPr lvl="1"/>
            <a:r>
              <a:rPr lang="zh-TW" altLang="en-US" dirty="0" smtClean="0"/>
              <a:t>列舉</a:t>
            </a:r>
            <a:r>
              <a:rPr lang="en-US" altLang="zh-TW" dirty="0" err="1" smtClean="0"/>
              <a:t>enum</a:t>
            </a:r>
            <a:r>
              <a:rPr lang="en-US" altLang="zh-TW" dirty="0" smtClean="0"/>
              <a:t>: </a:t>
            </a:r>
            <a:r>
              <a:rPr lang="en-US" altLang="zh-TW" dirty="0" err="1" smtClean="0"/>
              <a:t>enum</a:t>
            </a:r>
            <a:r>
              <a:rPr lang="en-US" altLang="zh-TW" dirty="0" smtClean="0"/>
              <a:t> name{v1,v2,v3,v4}</a:t>
            </a:r>
            <a:r>
              <a:rPr lang="en-US" altLang="zh-TW" dirty="0" err="1" smtClean="0"/>
              <a:t>var</a:t>
            </a:r>
            <a:r>
              <a:rPr lang="en-US" altLang="zh-TW" dirty="0" smtClean="0"/>
              <a:t>;</a:t>
            </a:r>
          </a:p>
          <a:p>
            <a:pPr lvl="2"/>
            <a:r>
              <a:rPr lang="en-US" altLang="zh-TW" dirty="0" smtClean="0"/>
              <a:t>ex: </a:t>
            </a:r>
            <a:r>
              <a:rPr lang="en-US" altLang="zh-TW" dirty="0" err="1" smtClean="0"/>
              <a:t>enum</a:t>
            </a:r>
            <a:r>
              <a:rPr lang="en-US" altLang="zh-TW" dirty="0" smtClean="0"/>
              <a:t> </a:t>
            </a:r>
            <a:r>
              <a:rPr lang="en-US" altLang="zh-TW" dirty="0" err="1" smtClean="0"/>
              <a:t>evalue</a:t>
            </a:r>
            <a:r>
              <a:rPr lang="en-US" altLang="zh-TW" dirty="0" smtClean="0"/>
              <a:t>{v1,v2,v3,v4}</a:t>
            </a:r>
            <a:r>
              <a:rPr lang="en-US" altLang="zh-TW" dirty="0" err="1" smtClean="0"/>
              <a:t>eval</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262</a:t>
            </a:fld>
            <a:endParaRPr lang="zh-TW" altLang="en-US"/>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整數代表</a:t>
            </a:r>
            <a:r>
              <a:rPr lang="en-US" altLang="zh-TW" dirty="0" smtClean="0"/>
              <a:t>:</a:t>
            </a:r>
            <a:r>
              <a:rPr lang="zh-TW" altLang="en-US" dirty="0" smtClean="0"/>
              <a:t> </a:t>
            </a:r>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263</a:t>
            </a:fld>
            <a:endParaRPr lang="zh-TW" altLang="en-US"/>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4075090" cy="369332"/>
          </a:xfrm>
          <a:prstGeom prst="rect">
            <a:avLst/>
          </a:prstGeom>
          <a:noFill/>
        </p:spPr>
        <p:txBody>
          <a:bodyPr wrap="none" rtlCol="0">
            <a:spAutoFit/>
          </a:bodyPr>
          <a:lstStyle/>
          <a:p>
            <a:r>
              <a:rPr lang="zh-TW" altLang="en-US" dirty="0" smtClean="0"/>
              <a:t>此為</a:t>
            </a:r>
            <a:r>
              <a:rPr lang="zh-TW" altLang="en-US" b="1" dirty="0" smtClean="0">
                <a:solidFill>
                  <a:srgbClr val="FF0000"/>
                </a:solidFill>
              </a:rPr>
              <a:t>整數溢位</a:t>
            </a:r>
            <a:r>
              <a:rPr lang="en-US" altLang="zh-TW" b="1" dirty="0" smtClean="0">
                <a:solidFill>
                  <a:srgbClr val="FF0000"/>
                </a:solidFill>
              </a:rPr>
              <a:t>(Integer Overflow)</a:t>
            </a:r>
            <a:r>
              <a:rPr lang="zh-TW" altLang="en-US" dirty="0" smtClean="0"/>
              <a:t>的原因</a:t>
            </a:r>
            <a:endParaRPr lang="zh-TW" altLang="en-US" dirty="0"/>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3779912" cy="5373216"/>
          </a:xfrm>
        </p:spPr>
        <p:txBody>
          <a:bodyPr>
            <a:normAutofit lnSpcReduction="10000"/>
          </a:bodyPr>
          <a:lstStyle/>
          <a:p>
            <a:r>
              <a:rPr lang="en-US" altLang="zh-TW" dirty="0" err="1" smtClean="0"/>
              <a:t>int</a:t>
            </a:r>
            <a:r>
              <a:rPr lang="en-US" altLang="zh-TW" dirty="0" smtClean="0"/>
              <a:t> </a:t>
            </a:r>
            <a:r>
              <a:rPr lang="zh-TW" altLang="en-US" dirty="0" smtClean="0"/>
              <a:t>應用</a:t>
            </a:r>
            <a:endParaRPr lang="en-US" altLang="zh-TW" dirty="0" smtClean="0"/>
          </a:p>
          <a:p>
            <a:pPr lvl="1"/>
            <a:r>
              <a:rPr lang="zh-TW" altLang="en-US" dirty="0" smtClean="0"/>
              <a:t>輸出 </a:t>
            </a:r>
            <a:r>
              <a:rPr lang="en-US" altLang="zh-TW" dirty="0" smtClean="0"/>
              <a:t>:</a:t>
            </a:r>
            <a:r>
              <a:rPr lang="zh-TW" altLang="en-US" dirty="0" smtClean="0"/>
              <a:t> </a:t>
            </a:r>
            <a:r>
              <a:rPr lang="en-US" altLang="zh-TW" dirty="0" smtClean="0"/>
              <a:t>%d</a:t>
            </a:r>
          </a:p>
          <a:p>
            <a:pPr lvl="1"/>
            <a:r>
              <a:rPr lang="zh-TW" altLang="en-US" dirty="0" smtClean="0"/>
              <a:t>儲存</a:t>
            </a:r>
            <a:r>
              <a:rPr lang="en-US" altLang="zh-TW" dirty="0" smtClean="0"/>
              <a:t>/</a:t>
            </a:r>
            <a:r>
              <a:rPr lang="zh-TW" altLang="en-US" dirty="0" smtClean="0"/>
              <a:t>修改</a:t>
            </a:r>
            <a:r>
              <a:rPr lang="en-US" altLang="zh-TW" dirty="0" smtClean="0"/>
              <a:t>:</a:t>
            </a:r>
            <a:r>
              <a:rPr lang="zh-TW" altLang="en-US" dirty="0" smtClean="0"/>
              <a:t> </a:t>
            </a:r>
            <a:r>
              <a:rPr lang="en-US" altLang="zh-TW" dirty="0" smtClean="0"/>
              <a:t>variable = [value]</a:t>
            </a:r>
          </a:p>
          <a:p>
            <a:pPr lvl="1"/>
            <a:r>
              <a:rPr lang="zh-TW" altLang="en-US" dirty="0" smtClean="0"/>
              <a:t>基本應用</a:t>
            </a:r>
            <a:endParaRPr lang="en-US" altLang="zh-TW" dirty="0" smtClean="0"/>
          </a:p>
          <a:p>
            <a:pPr lvl="2"/>
            <a:r>
              <a:rPr lang="en-US" altLang="zh-TW" dirty="0" err="1" smtClean="0"/>
              <a:t>VariableResult</a:t>
            </a:r>
            <a:r>
              <a:rPr lang="zh-TW" altLang="en-US" dirty="0" smtClean="0"/>
              <a:t> </a:t>
            </a:r>
            <a:r>
              <a:rPr lang="en-US" altLang="zh-TW" dirty="0" smtClean="0"/>
              <a:t>=</a:t>
            </a:r>
            <a:r>
              <a:rPr lang="zh-TW" altLang="en-US" dirty="0" smtClean="0"/>
              <a:t> </a:t>
            </a:r>
            <a:r>
              <a:rPr lang="en-US" altLang="zh-TW" dirty="0" err="1" smtClean="0"/>
              <a:t>VariableA</a:t>
            </a:r>
            <a:r>
              <a:rPr lang="en-US" altLang="zh-TW" dirty="0" smtClean="0"/>
              <a:t> (‘+’</a:t>
            </a:r>
            <a:r>
              <a:rPr lang="zh-TW" altLang="en-US" dirty="0" smtClean="0"/>
              <a:t>、</a:t>
            </a:r>
            <a:r>
              <a:rPr lang="en-US" altLang="zh-TW" dirty="0" smtClean="0"/>
              <a:t>’-’</a:t>
            </a:r>
            <a:r>
              <a:rPr lang="zh-TW" altLang="en-US" dirty="0" smtClean="0"/>
              <a:t> 、</a:t>
            </a:r>
            <a:r>
              <a:rPr lang="en-US" altLang="zh-TW" dirty="0" smtClean="0"/>
              <a:t>’/’</a:t>
            </a:r>
            <a:r>
              <a:rPr lang="zh-TW" altLang="en-US" dirty="0" smtClean="0"/>
              <a:t> 、</a:t>
            </a:r>
            <a:r>
              <a:rPr lang="en-US" altLang="zh-TW" dirty="0" smtClean="0"/>
              <a:t>’*’) </a:t>
            </a:r>
            <a:r>
              <a:rPr lang="en-US" altLang="zh-TW" dirty="0" err="1" smtClean="0"/>
              <a:t>VariableB</a:t>
            </a:r>
            <a:r>
              <a:rPr lang="en-US" altLang="zh-TW" dirty="0" smtClean="0"/>
              <a:t>;</a:t>
            </a:r>
          </a:p>
          <a:p>
            <a:pPr lvl="2"/>
            <a:r>
              <a:rPr lang="en-US" altLang="zh-TW" dirty="0" smtClean="0"/>
              <a:t>+ - * / </a:t>
            </a:r>
            <a:r>
              <a:rPr lang="zh-TW" altLang="en-US" dirty="0" smtClean="0"/>
              <a:t>為運算子，有先後順序</a:t>
            </a:r>
            <a:r>
              <a:rPr lang="en-US" altLang="zh-TW" dirty="0" smtClean="0"/>
              <a:t>(</a:t>
            </a:r>
            <a:r>
              <a:rPr lang="zh-TW" altLang="en-US" dirty="0" smtClean="0"/>
              <a:t>之前</a:t>
            </a:r>
            <a:r>
              <a:rPr lang="en-US" altLang="zh-TW" dirty="0" smtClean="0"/>
              <a:t>FB</a:t>
            </a:r>
            <a:r>
              <a:rPr lang="zh-TW" altLang="en-US" dirty="0" smtClean="0"/>
              <a:t>的問題</a:t>
            </a:r>
            <a:r>
              <a:rPr lang="en-US" altLang="zh-TW" dirty="0" smtClean="0"/>
              <a:t>a/b(</a:t>
            </a:r>
            <a:r>
              <a:rPr lang="en-US" altLang="zh-TW" dirty="0" err="1" smtClean="0"/>
              <a:t>c+d</a:t>
            </a:r>
            <a:r>
              <a:rPr lang="en-US" altLang="zh-TW" dirty="0" smtClean="0"/>
              <a:t>)</a:t>
            </a:r>
            <a:r>
              <a:rPr lang="zh-TW" altLang="en-US" dirty="0" smtClean="0"/>
              <a:t>即出自此</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264</a:t>
            </a:fld>
            <a:endParaRPr lang="zh-TW" altLang="en-US"/>
          </a:p>
        </p:txBody>
      </p:sp>
      <p:pic>
        <p:nvPicPr>
          <p:cNvPr id="293890" name="Picture 2"/>
          <p:cNvPicPr>
            <a:picLocks noChangeAspect="1" noChangeArrowheads="1"/>
          </p:cNvPicPr>
          <p:nvPr/>
        </p:nvPicPr>
        <p:blipFill>
          <a:blip r:embed="rId2" cstate="print"/>
          <a:srcRect/>
          <a:stretch>
            <a:fillRect/>
          </a:stretch>
        </p:blipFill>
        <p:spPr bwMode="auto">
          <a:xfrm>
            <a:off x="3779912" y="1556792"/>
            <a:ext cx="5364088"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55000" lnSpcReduction="20000"/>
          </a:bodyPr>
          <a:lstStyle/>
          <a:p>
            <a:r>
              <a:rPr lang="en-US" altLang="zh-TW" dirty="0" smtClean="0"/>
              <a:t>Double</a:t>
            </a:r>
          </a:p>
          <a:p>
            <a:pPr lvl="1"/>
            <a:r>
              <a:rPr lang="zh-TW" altLang="en-US" dirty="0" smtClean="0"/>
              <a:t>雙精度浮點數</a:t>
            </a:r>
            <a:endParaRPr lang="en-US" altLang="zh-TW" dirty="0" smtClean="0"/>
          </a:p>
          <a:p>
            <a:pPr lvl="1"/>
            <a:r>
              <a:rPr lang="zh-TW" altLang="en-US" dirty="0" smtClean="0"/>
              <a:t>使用</a:t>
            </a:r>
            <a:r>
              <a:rPr lang="en-US" altLang="zh-TW" dirty="0" smtClean="0">
                <a:hlinkClick r:id="rId2" action="ppaction://hlinksldjump"/>
              </a:rPr>
              <a:t>IEEE</a:t>
            </a:r>
            <a:r>
              <a:rPr lang="zh-TW" altLang="en-US" dirty="0" smtClean="0">
                <a:hlinkClick r:id="rId2" action="ppaction://hlinksldjump"/>
              </a:rPr>
              <a:t> </a:t>
            </a:r>
            <a:r>
              <a:rPr lang="en-US" altLang="zh-TW" dirty="0" smtClean="0">
                <a:hlinkClick r:id="rId2" action="ppaction://hlinksldjump"/>
              </a:rPr>
              <a:t>754</a:t>
            </a:r>
            <a:r>
              <a:rPr lang="zh-TW" altLang="en-US" dirty="0" smtClean="0"/>
              <a:t> </a:t>
            </a:r>
            <a:r>
              <a:rPr lang="en-US" altLang="zh-TW" dirty="0" smtClean="0"/>
              <a:t>(</a:t>
            </a:r>
            <a:r>
              <a:rPr lang="zh-TW" altLang="en-US" dirty="0" smtClean="0">
                <a:hlinkClick r:id="rId3" action="ppaction://hlinksldjump"/>
              </a:rPr>
              <a:t>標準</a:t>
            </a:r>
            <a:r>
              <a:rPr lang="en-US" altLang="zh-TW" dirty="0" smtClean="0"/>
              <a:t>)</a:t>
            </a:r>
          </a:p>
          <a:p>
            <a:pPr lvl="1"/>
            <a:endParaRPr lang="en-US" altLang="zh-TW" dirty="0" smtClean="0"/>
          </a:p>
          <a:p>
            <a:r>
              <a:rPr lang="en-US" altLang="zh-TW" dirty="0" smtClean="0"/>
              <a:t>#include &lt;</a:t>
            </a:r>
            <a:r>
              <a:rPr lang="en-US" altLang="zh-TW" dirty="0" err="1" smtClean="0"/>
              <a:t>math.h</a:t>
            </a:r>
            <a:r>
              <a:rPr lang="en-US" altLang="zh-TW" dirty="0" smtClean="0"/>
              <a:t>&gt;</a:t>
            </a:r>
          </a:p>
          <a:p>
            <a:pPr lvl="1"/>
            <a:r>
              <a:rPr lang="fr-FR" altLang="zh-TW" dirty="0" smtClean="0"/>
              <a:t>double acos(double x)</a:t>
            </a:r>
            <a:r>
              <a:rPr lang="zh-TW" altLang="en-US" dirty="0" smtClean="0"/>
              <a:t>、</a:t>
            </a:r>
            <a:r>
              <a:rPr lang="fr-FR" altLang="zh-TW" dirty="0" smtClean="0"/>
              <a:t>double asin(double x)</a:t>
            </a:r>
            <a:r>
              <a:rPr lang="zh-TW" altLang="en-US" dirty="0" smtClean="0"/>
              <a:t>、</a:t>
            </a:r>
            <a:r>
              <a:rPr lang="fr-FR" altLang="zh-TW" dirty="0" smtClean="0"/>
              <a:t>double atan(double x)</a:t>
            </a:r>
          </a:p>
          <a:p>
            <a:pPr lvl="1"/>
            <a:r>
              <a:rPr lang="fr-FR" altLang="zh-TW" dirty="0" smtClean="0"/>
              <a:t>double atan2(double y, double x)</a:t>
            </a:r>
          </a:p>
          <a:p>
            <a:pPr lvl="1"/>
            <a:r>
              <a:rPr lang="fr-FR" altLang="zh-TW" dirty="0" smtClean="0"/>
              <a:t>double sin(double x)</a:t>
            </a:r>
            <a:r>
              <a:rPr lang="zh-TW" altLang="en-US" dirty="0" smtClean="0"/>
              <a:t>、</a:t>
            </a:r>
            <a:r>
              <a:rPr lang="fr-FR" altLang="zh-TW" dirty="0" smtClean="0"/>
              <a:t>double cos(double x)</a:t>
            </a:r>
          </a:p>
          <a:p>
            <a:pPr lvl="1"/>
            <a:r>
              <a:rPr lang="fr-FR" altLang="zh-TW" dirty="0" smtClean="0"/>
              <a:t>double sinh(double x)</a:t>
            </a:r>
            <a:r>
              <a:rPr lang="zh-TW" altLang="en-US" dirty="0" smtClean="0"/>
              <a:t>、</a:t>
            </a:r>
            <a:r>
              <a:rPr lang="fr-FR" altLang="zh-TW" dirty="0" smtClean="0"/>
              <a:t>double cosh(double x)</a:t>
            </a:r>
            <a:r>
              <a:rPr lang="zh-TW" altLang="en-US" dirty="0" smtClean="0"/>
              <a:t>、</a:t>
            </a:r>
            <a:r>
              <a:rPr lang="fr-FR" altLang="zh-TW" dirty="0" smtClean="0"/>
              <a:t>double tanh(double x)</a:t>
            </a:r>
          </a:p>
          <a:p>
            <a:pPr lvl="1"/>
            <a:r>
              <a:rPr lang="fr-FR" altLang="zh-TW" dirty="0" smtClean="0"/>
              <a:t>double exp(double x)</a:t>
            </a:r>
          </a:p>
          <a:p>
            <a:pPr lvl="1"/>
            <a:r>
              <a:rPr lang="fr-FR" altLang="zh-TW" dirty="0" smtClean="0"/>
              <a:t>double frexp(double x, int *exponent)</a:t>
            </a:r>
          </a:p>
          <a:p>
            <a:pPr lvl="1"/>
            <a:r>
              <a:rPr lang="fr-FR" altLang="zh-TW" dirty="0" smtClean="0"/>
              <a:t>double ldexp(double x, int exponent)</a:t>
            </a:r>
          </a:p>
          <a:p>
            <a:pPr lvl="1"/>
            <a:r>
              <a:rPr lang="fr-FR" altLang="zh-TW" dirty="0" smtClean="0"/>
              <a:t>double log(double x)</a:t>
            </a:r>
            <a:r>
              <a:rPr lang="zh-TW" altLang="en-US" dirty="0" smtClean="0"/>
              <a:t>、</a:t>
            </a:r>
            <a:r>
              <a:rPr lang="fr-FR" altLang="zh-TW" dirty="0" smtClean="0"/>
              <a:t>double log10(double x)</a:t>
            </a:r>
          </a:p>
          <a:p>
            <a:pPr lvl="1"/>
            <a:r>
              <a:rPr lang="fr-FR" altLang="zh-TW" dirty="0" smtClean="0"/>
              <a:t>double modf(double x, double *integer)</a:t>
            </a:r>
          </a:p>
          <a:p>
            <a:pPr lvl="1"/>
            <a:r>
              <a:rPr lang="fr-FR" altLang="zh-TW" dirty="0" smtClean="0"/>
              <a:t>double pow(double x, double y)</a:t>
            </a:r>
          </a:p>
          <a:p>
            <a:pPr lvl="1"/>
            <a:r>
              <a:rPr lang="fr-FR" altLang="zh-TW" dirty="0" smtClean="0"/>
              <a:t>double sqrt(double x)</a:t>
            </a:r>
          </a:p>
          <a:p>
            <a:pPr lvl="1"/>
            <a:r>
              <a:rPr lang="fr-FR" altLang="zh-TW" dirty="0" smtClean="0"/>
              <a:t>double ceil(double x)</a:t>
            </a:r>
          </a:p>
          <a:p>
            <a:pPr lvl="1"/>
            <a:r>
              <a:rPr lang="fr-FR" altLang="zh-TW" dirty="0" smtClean="0"/>
              <a:t>double fabs(double x)</a:t>
            </a:r>
          </a:p>
          <a:p>
            <a:pPr lvl="1"/>
            <a:r>
              <a:rPr lang="fr-FR" altLang="zh-TW" dirty="0" smtClean="0"/>
              <a:t>double floor(double x)</a:t>
            </a:r>
          </a:p>
          <a:p>
            <a:pPr lvl="1"/>
            <a:r>
              <a:rPr lang="fr-FR" altLang="zh-TW" dirty="0" smtClean="0"/>
              <a:t>double fmod(double x, double y)</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265</a:t>
            </a:fld>
            <a:endParaRPr lang="zh-TW" altLang="en-US"/>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-limits/</a:t>
            </a:r>
            <a:r>
              <a:rPr lang="en-US" altLang="zh-TW" dirty="0" err="1" smtClean="0"/>
              <a:t>sizeof</a:t>
            </a:r>
            <a:endParaRPr lang="zh-TW" altLang="en-US" dirty="0"/>
          </a:p>
        </p:txBody>
      </p:sp>
      <p:sp>
        <p:nvSpPr>
          <p:cNvPr id="3" name="內容版面配置區 2"/>
          <p:cNvSpPr>
            <a:spLocks noGrp="1"/>
          </p:cNvSpPr>
          <p:nvPr>
            <p:ph idx="1"/>
          </p:nvPr>
        </p:nvSpPr>
        <p:spPr>
          <a:xfrm>
            <a:off x="0" y="1484784"/>
            <a:ext cx="3779912" cy="4625609"/>
          </a:xfrm>
        </p:spPr>
        <p:txBody>
          <a:bodyPr/>
          <a:lstStyle/>
          <a:p>
            <a:r>
              <a:rPr lang="en-US" altLang="zh-TW" dirty="0" err="1" smtClean="0"/>
              <a:t>limits.h</a:t>
            </a:r>
            <a:r>
              <a:rPr lang="en-US" altLang="zh-TW" dirty="0" smtClean="0"/>
              <a:t>: </a:t>
            </a:r>
            <a:r>
              <a:rPr lang="zh-TW" altLang="en-US" dirty="0" smtClean="0"/>
              <a:t>最小值</a:t>
            </a:r>
            <a:r>
              <a:rPr lang="en-US" altLang="zh-TW" dirty="0" smtClean="0"/>
              <a:t>/</a:t>
            </a:r>
            <a:r>
              <a:rPr lang="zh-TW" altLang="en-US" dirty="0" smtClean="0"/>
              <a:t>最大值</a:t>
            </a:r>
            <a:endParaRPr lang="en-US" altLang="zh-TW" dirty="0" smtClean="0"/>
          </a:p>
          <a:p>
            <a:endParaRPr lang="en-US" altLang="zh-TW" dirty="0" smtClean="0"/>
          </a:p>
          <a:p>
            <a:r>
              <a:rPr lang="en-US" altLang="zh-TW" dirty="0" err="1" smtClean="0"/>
              <a:t>sizeof</a:t>
            </a:r>
            <a:r>
              <a:rPr lang="en-US" altLang="zh-TW" dirty="0" smtClean="0"/>
              <a:t>():</a:t>
            </a:r>
            <a:r>
              <a:rPr lang="zh-TW" altLang="en-US" dirty="0" smtClean="0"/>
              <a:t> 查看資料大小</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266</a:t>
            </a:fld>
            <a:endParaRPr lang="zh-TW" altLang="en-US"/>
          </a:p>
        </p:txBody>
      </p:sp>
      <p:pic>
        <p:nvPicPr>
          <p:cNvPr id="294914" name="Picture 2"/>
          <p:cNvPicPr>
            <a:picLocks noChangeAspect="1" noChangeArrowheads="1"/>
          </p:cNvPicPr>
          <p:nvPr/>
        </p:nvPicPr>
        <p:blipFill>
          <a:blip r:embed="rId3" cstate="print"/>
          <a:srcRect/>
          <a:stretch>
            <a:fillRect/>
          </a:stretch>
        </p:blipFill>
        <p:spPr bwMode="auto">
          <a:xfrm>
            <a:off x="3765375" y="2060848"/>
            <a:ext cx="5378625"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normAutofit fontScale="70000" lnSpcReduction="20000"/>
          </a:bodyPr>
          <a:lstStyle/>
          <a:p>
            <a:r>
              <a:rPr lang="zh-TW" altLang="en-US" dirty="0" smtClean="0"/>
              <a:t>所有整數</a:t>
            </a:r>
            <a:endParaRPr lang="en-US" altLang="zh-TW" dirty="0" smtClean="0"/>
          </a:p>
          <a:p>
            <a:pPr>
              <a:buNone/>
            </a:pPr>
            <a:r>
              <a:rPr lang="en-US" altLang="zh-TW" dirty="0" smtClean="0"/>
              <a:t>1 byte signed min: -128(SCHAR_MIN)</a:t>
            </a:r>
          </a:p>
          <a:p>
            <a:pPr>
              <a:buNone/>
            </a:pPr>
            <a:r>
              <a:rPr lang="en-US" altLang="zh-TW" dirty="0" smtClean="0"/>
              <a:t>1 byte signed max: 127(SCHAR_MAX)</a:t>
            </a:r>
          </a:p>
          <a:p>
            <a:pPr>
              <a:buNone/>
            </a:pPr>
            <a:r>
              <a:rPr lang="en-US" altLang="zh-TW" dirty="0" smtClean="0"/>
              <a:t>2 bytes signed min: -32768(SHRT_MIN)</a:t>
            </a:r>
          </a:p>
          <a:p>
            <a:pPr>
              <a:buNone/>
            </a:pPr>
            <a:r>
              <a:rPr lang="en-US" altLang="zh-TW" dirty="0" smtClean="0"/>
              <a:t>2 bytes signed max: 32767(SHRT_MAX)</a:t>
            </a:r>
          </a:p>
          <a:p>
            <a:pPr>
              <a:buNone/>
            </a:pPr>
            <a:r>
              <a:rPr lang="en-US" altLang="zh-TW" dirty="0" smtClean="0"/>
              <a:t>4 bytes signed min: -2147483648(LONG_MIN)</a:t>
            </a:r>
          </a:p>
          <a:p>
            <a:pPr>
              <a:buNone/>
            </a:pPr>
            <a:r>
              <a:rPr lang="en-US" altLang="zh-TW" dirty="0" smtClean="0"/>
              <a:t>4 bytes signed max: 2147483647(LONG_MAX)</a:t>
            </a:r>
          </a:p>
          <a:p>
            <a:pPr>
              <a:buNone/>
            </a:pPr>
            <a:r>
              <a:rPr lang="en-US" altLang="zh-TW" dirty="0" smtClean="0"/>
              <a:t>8 bytes signed min: -9223372036854775808(LLONG_MIN)</a:t>
            </a:r>
          </a:p>
          <a:p>
            <a:pPr>
              <a:buNone/>
            </a:pPr>
            <a:r>
              <a:rPr lang="en-US" altLang="zh-TW" dirty="0" smtClean="0"/>
              <a:t>8 bytes signed max: 9223372036854775807(LLONG_MAX)</a:t>
            </a:r>
          </a:p>
          <a:p>
            <a:pPr>
              <a:buNone/>
            </a:pPr>
            <a:endParaRPr lang="en-US" altLang="zh-TW" dirty="0" smtClean="0"/>
          </a:p>
          <a:p>
            <a:r>
              <a:rPr lang="zh-TW" altLang="en-US" dirty="0" smtClean="0"/>
              <a:t>所有正整數</a:t>
            </a:r>
            <a:endParaRPr lang="en-US" altLang="zh-TW" dirty="0" smtClean="0"/>
          </a:p>
          <a:p>
            <a:pPr>
              <a:buNone/>
            </a:pPr>
            <a:r>
              <a:rPr lang="en-US" altLang="zh-TW" dirty="0" smtClean="0"/>
              <a:t>1 byte unsigned max: 255(UCHAR_MAX)</a:t>
            </a:r>
          </a:p>
          <a:p>
            <a:pPr>
              <a:buNone/>
            </a:pPr>
            <a:r>
              <a:rPr lang="en-US" altLang="zh-TW" dirty="0" smtClean="0"/>
              <a:t>2 bytes unsigned max: 65535(USHRT_MAX)</a:t>
            </a:r>
          </a:p>
          <a:p>
            <a:pPr>
              <a:buNone/>
            </a:pPr>
            <a:r>
              <a:rPr lang="en-US" altLang="zh-TW" dirty="0" smtClean="0"/>
              <a:t>4 bytes unsigned max: 4294967295(ULONG_MAX)</a:t>
            </a:r>
          </a:p>
          <a:p>
            <a:pPr>
              <a:buNone/>
            </a:pPr>
            <a:r>
              <a:rPr lang="en-US" altLang="zh-TW" dirty="0" smtClean="0"/>
              <a:t>8 bytes unsigned max: 18446744073709551615(ULLONG_MAX)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267</a:t>
            </a:fld>
            <a:endParaRPr lang="zh-TW" altLang="en-US"/>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Test all numbers</a:t>
            </a:r>
          </a:p>
          <a:p>
            <a:pPr lvl="1"/>
            <a:r>
              <a:rPr lang="en-US" altLang="zh-TW" dirty="0" smtClean="0"/>
              <a:t>n data size: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268</a:t>
            </a:fld>
            <a:endParaRPr lang="zh-TW" altLang="en-US"/>
          </a:p>
        </p:txBody>
      </p:sp>
      <p:pic>
        <p:nvPicPr>
          <p:cNvPr id="295938" name="Picture 2"/>
          <p:cNvPicPr>
            <a:picLocks noChangeAspect="1" noChangeArrowheads="1"/>
          </p:cNvPicPr>
          <p:nvPr/>
        </p:nvPicPr>
        <p:blipFill>
          <a:blip r:embed="rId3" cstate="print"/>
          <a:srcRect/>
          <a:stretch>
            <a:fillRect/>
          </a:stretch>
        </p:blipFill>
        <p:spPr bwMode="auto">
          <a:xfrm>
            <a:off x="0" y="2708920"/>
            <a:ext cx="9144000" cy="4149080"/>
          </a:xfrm>
          <a:prstGeom prst="rect">
            <a:avLst/>
          </a:prstGeom>
          <a:noFill/>
          <a:ln w="9525">
            <a:noFill/>
            <a:miter lim="800000"/>
            <a:headEnd/>
            <a:tailEnd/>
          </a:ln>
        </p:spPr>
      </p:pic>
      <p:graphicFrame>
        <p:nvGraphicFramePr>
          <p:cNvPr id="6" name="物件 5">
            <a:hlinkClick r:id="rId4" action="ppaction://hlinksldjump"/>
          </p:cNvPr>
          <p:cNvGraphicFramePr>
            <a:graphicFrameLocks noChangeAspect="1"/>
          </p:cNvGraphicFramePr>
          <p:nvPr/>
        </p:nvGraphicFramePr>
        <p:xfrm>
          <a:off x="2699792" y="2132856"/>
          <a:ext cx="6023469" cy="504056"/>
        </p:xfrm>
        <a:graphic>
          <a:graphicData uri="http://schemas.openxmlformats.org/presentationml/2006/ole">
            <p:oleObj spid="_x0000_s295939" name="Equation" r:id="rId5" imgW="3035160" imgH="253800" progId="Equation.3">
              <p:embed/>
            </p:oleObj>
          </a:graphicData>
        </a:graphic>
      </p:graphicFrame>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zh-TW" altLang="en-US" dirty="0" smtClean="0"/>
              <a:t>整數大小與輸出</a:t>
            </a:r>
            <a:endParaRPr lang="en-US" altLang="zh-TW" dirty="0" smtClean="0"/>
          </a:p>
          <a:p>
            <a:r>
              <a:rPr lang="en-US" altLang="zh-TW" dirty="0" smtClean="0"/>
              <a:t>10/16</a:t>
            </a:r>
            <a:r>
              <a:rPr lang="zh-TW" altLang="en-US" dirty="0" smtClean="0"/>
              <a:t>進位</a:t>
            </a:r>
            <a:endParaRPr lang="en-US" altLang="zh-TW" dirty="0" smtClean="0"/>
          </a:p>
          <a:p>
            <a:pPr lvl="1"/>
            <a:r>
              <a:rPr lang="en-US" altLang="zh-TW" dirty="0" smtClean="0"/>
              <a:t>%</a:t>
            </a:r>
            <a:r>
              <a:rPr lang="en-US" altLang="zh-TW" dirty="0" err="1" smtClean="0"/>
              <a:t>hhd</a:t>
            </a:r>
            <a:r>
              <a:rPr lang="en-US" altLang="zh-TW" dirty="0" smtClean="0"/>
              <a:t>: (signed) char 10</a:t>
            </a:r>
            <a:r>
              <a:rPr lang="zh-TW" altLang="en-US" dirty="0" smtClean="0"/>
              <a:t>進位</a:t>
            </a:r>
            <a:r>
              <a:rPr lang="en-US" altLang="zh-TW" dirty="0" smtClean="0"/>
              <a:t>, 1 bytes signed</a:t>
            </a:r>
          </a:p>
          <a:p>
            <a:pPr lvl="1"/>
            <a:r>
              <a:rPr lang="en-US" altLang="zh-TW" dirty="0" smtClean="0"/>
              <a:t>%</a:t>
            </a:r>
            <a:r>
              <a:rPr lang="en-US" altLang="zh-TW" dirty="0" err="1" smtClean="0"/>
              <a:t>hhu</a:t>
            </a:r>
            <a:r>
              <a:rPr lang="en-US" altLang="zh-TW" dirty="0" smtClean="0"/>
              <a:t>: unsigned char 10</a:t>
            </a:r>
            <a:r>
              <a:rPr lang="zh-TW" altLang="en-US" dirty="0" smtClean="0"/>
              <a:t>進位</a:t>
            </a:r>
            <a:r>
              <a:rPr lang="en-US" altLang="zh-TW" dirty="0" smtClean="0"/>
              <a:t>, 1 bytes unsigned</a:t>
            </a:r>
          </a:p>
          <a:p>
            <a:pPr lvl="1"/>
            <a:r>
              <a:rPr lang="en-US" altLang="zh-TW" dirty="0" smtClean="0"/>
              <a:t>%</a:t>
            </a:r>
            <a:r>
              <a:rPr lang="en-US" altLang="zh-TW" dirty="0" err="1" smtClean="0"/>
              <a:t>hhx</a:t>
            </a:r>
            <a:r>
              <a:rPr lang="en-US" altLang="zh-TW" dirty="0" smtClean="0"/>
              <a:t>: (unsigned) char 16</a:t>
            </a:r>
            <a:r>
              <a:rPr lang="zh-TW" altLang="en-US" dirty="0" smtClean="0"/>
              <a:t>進位</a:t>
            </a:r>
            <a:r>
              <a:rPr lang="en-US" altLang="zh-TW" dirty="0" smtClean="0"/>
              <a:t>, 1 bytes signed/unsigned</a:t>
            </a:r>
          </a:p>
          <a:p>
            <a:pPr lvl="1"/>
            <a:r>
              <a:rPr lang="en-US" altLang="zh-TW" dirty="0" smtClean="0"/>
              <a:t>%</a:t>
            </a:r>
            <a:r>
              <a:rPr lang="en-US" altLang="zh-TW" dirty="0" err="1" smtClean="0"/>
              <a:t>hd</a:t>
            </a:r>
            <a:r>
              <a:rPr lang="en-US" altLang="zh-TW" dirty="0" smtClean="0"/>
              <a:t>: (signed) short 10</a:t>
            </a:r>
            <a:r>
              <a:rPr lang="zh-TW" altLang="en-US" dirty="0" smtClean="0"/>
              <a:t>進位</a:t>
            </a:r>
            <a:r>
              <a:rPr lang="en-US" altLang="zh-TW" dirty="0" smtClean="0"/>
              <a:t>, 2 bytes signed</a:t>
            </a:r>
          </a:p>
          <a:p>
            <a:pPr lvl="1"/>
            <a:r>
              <a:rPr lang="en-US" altLang="zh-TW" dirty="0" smtClean="0"/>
              <a:t>%</a:t>
            </a:r>
            <a:r>
              <a:rPr lang="en-US" altLang="zh-TW" dirty="0" err="1" smtClean="0"/>
              <a:t>hu</a:t>
            </a:r>
            <a:r>
              <a:rPr lang="en-US" altLang="zh-TW" dirty="0" smtClean="0"/>
              <a:t>: unsigned short 10</a:t>
            </a:r>
            <a:r>
              <a:rPr lang="zh-TW" altLang="en-US" dirty="0" smtClean="0"/>
              <a:t>進位</a:t>
            </a:r>
            <a:r>
              <a:rPr lang="en-US" altLang="zh-TW" dirty="0" smtClean="0"/>
              <a:t>, 2 bytes unsigned</a:t>
            </a:r>
          </a:p>
          <a:p>
            <a:pPr lvl="1"/>
            <a:r>
              <a:rPr lang="en-US" altLang="zh-TW" dirty="0" smtClean="0"/>
              <a:t>%</a:t>
            </a:r>
            <a:r>
              <a:rPr lang="en-US" altLang="zh-TW" dirty="0" err="1" smtClean="0"/>
              <a:t>hx</a:t>
            </a:r>
            <a:r>
              <a:rPr lang="en-US" altLang="zh-TW" dirty="0" smtClean="0"/>
              <a:t>: (unsigned) short 16</a:t>
            </a:r>
            <a:r>
              <a:rPr lang="zh-TW" altLang="en-US" dirty="0" smtClean="0"/>
              <a:t>進位</a:t>
            </a:r>
            <a:r>
              <a:rPr lang="en-US" altLang="zh-TW" dirty="0" smtClean="0"/>
              <a:t>, 2 bytes signed/unsigned</a:t>
            </a:r>
          </a:p>
          <a:p>
            <a:pPr lvl="1"/>
            <a:r>
              <a:rPr lang="en-US" altLang="zh-TW" dirty="0" smtClean="0"/>
              <a:t>%d: (signed) </a:t>
            </a:r>
            <a:r>
              <a:rPr lang="en-US" altLang="zh-TW" dirty="0" err="1" smtClean="0"/>
              <a:t>int</a:t>
            </a:r>
            <a:r>
              <a:rPr lang="en-US" altLang="zh-TW" dirty="0" smtClean="0"/>
              <a:t>/long 10</a:t>
            </a:r>
            <a:r>
              <a:rPr lang="zh-TW" altLang="en-US" dirty="0" smtClean="0"/>
              <a:t>進位</a:t>
            </a:r>
            <a:r>
              <a:rPr lang="en-US" altLang="zh-TW" dirty="0" smtClean="0"/>
              <a:t>, 4 bytes signed</a:t>
            </a:r>
          </a:p>
          <a:p>
            <a:pPr lvl="1"/>
            <a:r>
              <a:rPr lang="en-US" altLang="zh-TW" smtClean="0"/>
              <a:t>%u: </a:t>
            </a:r>
            <a:r>
              <a:rPr lang="en-US" altLang="zh-TW" dirty="0" smtClean="0"/>
              <a:t>unsigned </a:t>
            </a:r>
            <a:r>
              <a:rPr lang="en-US" altLang="zh-TW" dirty="0" err="1" smtClean="0"/>
              <a:t>int</a:t>
            </a:r>
            <a:r>
              <a:rPr lang="en-US" altLang="zh-TW" dirty="0" smtClean="0"/>
              <a:t>/long 10</a:t>
            </a:r>
            <a:r>
              <a:rPr lang="zh-TW" altLang="en-US" dirty="0" smtClean="0"/>
              <a:t>進位</a:t>
            </a:r>
            <a:r>
              <a:rPr lang="en-US" altLang="zh-TW" dirty="0" smtClean="0"/>
              <a:t>, 4 bytes unsigned</a:t>
            </a:r>
          </a:p>
          <a:p>
            <a:pPr lvl="1"/>
            <a:r>
              <a:rPr lang="en-US" altLang="zh-TW" dirty="0" smtClean="0"/>
              <a:t>%x: (unsigned) </a:t>
            </a:r>
            <a:r>
              <a:rPr lang="en-US" altLang="zh-TW" dirty="0" err="1" smtClean="0"/>
              <a:t>int</a:t>
            </a:r>
            <a:r>
              <a:rPr lang="en-US" altLang="zh-TW" dirty="0" smtClean="0"/>
              <a:t>/long 16</a:t>
            </a:r>
            <a:r>
              <a:rPr lang="zh-TW" altLang="en-US" dirty="0" smtClean="0"/>
              <a:t>進位</a:t>
            </a:r>
            <a:r>
              <a:rPr lang="en-US" altLang="zh-TW" dirty="0" smtClean="0"/>
              <a:t>, 4 bytes signed/unsigned</a:t>
            </a:r>
          </a:p>
          <a:p>
            <a:pPr lvl="1"/>
            <a:r>
              <a:rPr lang="en-US" altLang="zh-TW" dirty="0" smtClean="0"/>
              <a:t>%ld:</a:t>
            </a:r>
            <a:r>
              <a:rPr lang="zh-TW" altLang="en-US" dirty="0" smtClean="0"/>
              <a:t> </a:t>
            </a:r>
            <a:r>
              <a:rPr lang="en-US" altLang="zh-TW" dirty="0" smtClean="0"/>
              <a:t>(signed) </a:t>
            </a:r>
            <a:r>
              <a:rPr lang="en-US" altLang="zh-TW" dirty="0" err="1" smtClean="0"/>
              <a:t>int</a:t>
            </a:r>
            <a:r>
              <a:rPr lang="en-US" altLang="zh-TW" dirty="0" smtClean="0"/>
              <a:t>/long 10</a:t>
            </a:r>
            <a:r>
              <a:rPr lang="zh-TW" altLang="en-US" dirty="0" smtClean="0"/>
              <a:t>進位</a:t>
            </a:r>
            <a:r>
              <a:rPr lang="en-US" altLang="zh-TW" dirty="0" smtClean="0"/>
              <a:t>, 4 bytes signed</a:t>
            </a:r>
          </a:p>
          <a:p>
            <a:pPr lvl="1"/>
            <a:r>
              <a:rPr lang="en-US" altLang="zh-TW" dirty="0" smtClean="0"/>
              <a:t>%</a:t>
            </a:r>
            <a:r>
              <a:rPr lang="en-US" altLang="zh-TW" dirty="0" err="1" smtClean="0"/>
              <a:t>lu</a:t>
            </a:r>
            <a:r>
              <a:rPr lang="en-US" altLang="zh-TW" dirty="0" smtClean="0"/>
              <a:t>:</a:t>
            </a:r>
            <a:r>
              <a:rPr lang="zh-TW" altLang="en-US" dirty="0" smtClean="0"/>
              <a:t> </a:t>
            </a:r>
            <a:r>
              <a:rPr lang="en-US" altLang="zh-TW" dirty="0" smtClean="0"/>
              <a:t>unsigned </a:t>
            </a:r>
            <a:r>
              <a:rPr lang="en-US" altLang="zh-TW" dirty="0" err="1" smtClean="0"/>
              <a:t>int</a:t>
            </a:r>
            <a:r>
              <a:rPr lang="en-US" altLang="zh-TW" dirty="0" smtClean="0"/>
              <a:t>/long 10</a:t>
            </a:r>
            <a:r>
              <a:rPr lang="zh-TW" altLang="en-US" dirty="0" smtClean="0"/>
              <a:t>進位</a:t>
            </a:r>
            <a:r>
              <a:rPr lang="en-US" altLang="zh-TW" dirty="0" smtClean="0"/>
              <a:t>, 4 bytes unsigned</a:t>
            </a:r>
          </a:p>
          <a:p>
            <a:pPr lvl="1"/>
            <a:r>
              <a:rPr lang="en-US" altLang="zh-TW" dirty="0" smtClean="0"/>
              <a:t>%lx:</a:t>
            </a:r>
            <a:r>
              <a:rPr lang="zh-TW" altLang="en-US" dirty="0" smtClean="0"/>
              <a:t> </a:t>
            </a:r>
            <a:r>
              <a:rPr lang="en-US" altLang="zh-TW" dirty="0" smtClean="0"/>
              <a:t>(unsigned) </a:t>
            </a:r>
            <a:r>
              <a:rPr lang="en-US" altLang="zh-TW" dirty="0" err="1" smtClean="0"/>
              <a:t>int</a:t>
            </a:r>
            <a:r>
              <a:rPr lang="en-US" altLang="zh-TW" dirty="0" smtClean="0"/>
              <a:t>/long 16</a:t>
            </a:r>
            <a:r>
              <a:rPr lang="zh-TW" altLang="en-US" dirty="0" smtClean="0"/>
              <a:t>進位</a:t>
            </a:r>
            <a:r>
              <a:rPr lang="en-US" altLang="zh-TW" dirty="0" smtClean="0"/>
              <a:t>, 4 bytes signed/unsigned</a:t>
            </a:r>
          </a:p>
          <a:p>
            <a:pPr lvl="1"/>
            <a:r>
              <a:rPr lang="en-US" altLang="zh-TW" dirty="0" smtClean="0"/>
              <a:t>%</a:t>
            </a:r>
            <a:r>
              <a:rPr lang="en-US" altLang="zh-TW" dirty="0" err="1" smtClean="0"/>
              <a:t>lld</a:t>
            </a:r>
            <a:r>
              <a:rPr lang="en-US" altLang="zh-TW" dirty="0" smtClean="0"/>
              <a:t>:</a:t>
            </a:r>
            <a:r>
              <a:rPr lang="zh-TW" altLang="en-US" dirty="0" smtClean="0"/>
              <a:t> </a:t>
            </a:r>
            <a:r>
              <a:rPr lang="en-US" altLang="zh-TW" dirty="0" smtClean="0"/>
              <a:t>(signed) long </a:t>
            </a:r>
            <a:r>
              <a:rPr lang="en-US" altLang="zh-TW" dirty="0" err="1" smtClean="0"/>
              <a:t>long</a:t>
            </a:r>
            <a:r>
              <a:rPr lang="en-US" altLang="zh-TW" dirty="0" smtClean="0"/>
              <a:t> 10</a:t>
            </a:r>
            <a:r>
              <a:rPr lang="zh-TW" altLang="en-US" dirty="0" smtClean="0"/>
              <a:t>進位</a:t>
            </a:r>
            <a:r>
              <a:rPr lang="en-US" altLang="zh-TW" dirty="0" smtClean="0"/>
              <a:t>, 8 bytes signed</a:t>
            </a:r>
          </a:p>
          <a:p>
            <a:pPr lvl="1"/>
            <a:r>
              <a:rPr lang="en-US" altLang="zh-TW" dirty="0" smtClean="0"/>
              <a:t>%</a:t>
            </a:r>
            <a:r>
              <a:rPr lang="en-US" altLang="zh-TW" dirty="0" err="1" smtClean="0"/>
              <a:t>llu</a:t>
            </a:r>
            <a:r>
              <a:rPr lang="en-US" altLang="zh-TW" dirty="0" smtClean="0"/>
              <a:t>: unsigned long </a:t>
            </a:r>
            <a:r>
              <a:rPr lang="en-US" altLang="zh-TW" dirty="0" err="1" smtClean="0"/>
              <a:t>long</a:t>
            </a:r>
            <a:r>
              <a:rPr lang="en-US" altLang="zh-TW" dirty="0" smtClean="0"/>
              <a:t> 10</a:t>
            </a:r>
            <a:r>
              <a:rPr lang="zh-TW" altLang="en-US" dirty="0" smtClean="0"/>
              <a:t>進位</a:t>
            </a:r>
            <a:r>
              <a:rPr lang="en-US" altLang="zh-TW" dirty="0" smtClean="0"/>
              <a:t>, 8 bytes unsigned</a:t>
            </a:r>
          </a:p>
          <a:p>
            <a:pPr lvl="1"/>
            <a:r>
              <a:rPr lang="en-US" altLang="zh-TW" dirty="0" smtClean="0"/>
              <a:t>%</a:t>
            </a:r>
            <a:r>
              <a:rPr lang="en-US" altLang="zh-TW" dirty="0" err="1" smtClean="0"/>
              <a:t>llx</a:t>
            </a:r>
            <a:r>
              <a:rPr lang="en-US" altLang="zh-TW" dirty="0" smtClean="0"/>
              <a:t>: (unsigned) long </a:t>
            </a:r>
            <a:r>
              <a:rPr lang="en-US" altLang="zh-TW" dirty="0" err="1" smtClean="0"/>
              <a:t>long</a:t>
            </a:r>
            <a:r>
              <a:rPr lang="en-US" altLang="zh-TW" dirty="0" smtClean="0"/>
              <a:t> 16</a:t>
            </a:r>
            <a:r>
              <a:rPr lang="zh-TW" altLang="en-US" dirty="0" smtClean="0"/>
              <a:t>進位</a:t>
            </a:r>
            <a:r>
              <a:rPr lang="en-US" altLang="zh-TW" dirty="0" smtClean="0"/>
              <a:t>, 8 bytes signed/unsigned</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269</a:t>
            </a:fld>
            <a:endParaRPr lang="zh-TW" altLang="en-US"/>
          </a:p>
        </p:txBody>
      </p:sp>
      <p:sp>
        <p:nvSpPr>
          <p:cNvPr id="6" name="文字方塊 5"/>
          <p:cNvSpPr txBox="1"/>
          <p:nvPr/>
        </p:nvSpPr>
        <p:spPr>
          <a:xfrm>
            <a:off x="7452320" y="1700808"/>
            <a:ext cx="1669047" cy="2585323"/>
          </a:xfrm>
          <a:prstGeom prst="rect">
            <a:avLst/>
          </a:prstGeom>
          <a:noFill/>
        </p:spPr>
        <p:txBody>
          <a:bodyPr wrap="none" rtlCol="0">
            <a:spAutoFit/>
          </a:bodyPr>
          <a:lstStyle/>
          <a:p>
            <a:r>
              <a:rPr lang="en-US" altLang="zh-TW" dirty="0" smtClean="0"/>
              <a:t>hh:1 bytes</a:t>
            </a:r>
          </a:p>
          <a:p>
            <a:r>
              <a:rPr lang="en-US" altLang="zh-TW" dirty="0" smtClean="0"/>
              <a:t>h: 2 bytes</a:t>
            </a:r>
          </a:p>
          <a:p>
            <a:r>
              <a:rPr lang="en-US" altLang="zh-TW" dirty="0" smtClean="0"/>
              <a:t>:4 bytes</a:t>
            </a:r>
          </a:p>
          <a:p>
            <a:r>
              <a:rPr lang="en-US" altLang="zh-TW" dirty="0" smtClean="0"/>
              <a:t>l: 4 bytes</a:t>
            </a:r>
          </a:p>
          <a:p>
            <a:r>
              <a:rPr lang="en-US" altLang="zh-TW" dirty="0" err="1" smtClean="0"/>
              <a:t>ll</a:t>
            </a:r>
            <a:r>
              <a:rPr lang="en-US" altLang="zh-TW" dirty="0" smtClean="0"/>
              <a:t>:  8 bytes</a:t>
            </a:r>
          </a:p>
          <a:p>
            <a:endParaRPr lang="en-US" altLang="zh-TW" dirty="0" smtClean="0"/>
          </a:p>
          <a:p>
            <a:r>
              <a:rPr lang="en-US" altLang="zh-TW" dirty="0" smtClean="0"/>
              <a:t>d: signed </a:t>
            </a:r>
            <a:r>
              <a:rPr lang="en-US" altLang="zh-TW" dirty="0" err="1" smtClean="0"/>
              <a:t>dec</a:t>
            </a:r>
            <a:endParaRPr lang="en-US" altLang="zh-TW" dirty="0" smtClean="0"/>
          </a:p>
          <a:p>
            <a:r>
              <a:rPr lang="en-US" altLang="zh-TW" dirty="0" smtClean="0"/>
              <a:t>u: unsigned </a:t>
            </a:r>
            <a:r>
              <a:rPr lang="en-US" altLang="zh-TW" dirty="0" err="1" smtClean="0"/>
              <a:t>dec</a:t>
            </a:r>
            <a:endParaRPr lang="en-US" altLang="zh-TW" dirty="0" smtClean="0"/>
          </a:p>
          <a:p>
            <a:r>
              <a:rPr lang="en-US" altLang="zh-TW" dirty="0" smtClean="0"/>
              <a:t>x: hex</a:t>
            </a:r>
            <a:endParaRPr lang="zh-TW"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2"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Array – C</a:t>
            </a:r>
          </a:p>
          <a:p>
            <a:pPr lvl="1"/>
            <a:r>
              <a:rPr lang="en-US" altLang="zh-TW" dirty="0" smtClean="0"/>
              <a:t>type name[number](={var1, var2});</a:t>
            </a:r>
          </a:p>
          <a:p>
            <a:pPr lvl="1"/>
            <a:r>
              <a:rPr lang="en-US" altLang="zh-TW" dirty="0" smtClean="0"/>
              <a:t>Ex:</a:t>
            </a:r>
          </a:p>
          <a:p>
            <a:pPr lvl="2"/>
            <a:r>
              <a:rPr lang="en-US" altLang="zh-TW" dirty="0" err="1" smtClean="0"/>
              <a:t>int</a:t>
            </a:r>
            <a:r>
              <a:rPr lang="en-US" altLang="zh-TW" dirty="0" smtClean="0"/>
              <a:t> a[2] = {1,2};</a:t>
            </a:r>
          </a:p>
          <a:p>
            <a:pPr lvl="2"/>
            <a:r>
              <a:rPr lang="en-US" altLang="zh-TW" dirty="0" err="1" smtClean="0"/>
              <a:t>int</a:t>
            </a:r>
            <a:r>
              <a:rPr lang="en-US" altLang="zh-TW" dirty="0" smtClean="0"/>
              <a:t> *b = {1,2};</a:t>
            </a:r>
          </a:p>
          <a:p>
            <a:pPr lvl="2"/>
            <a:r>
              <a:rPr lang="zh-TW" altLang="en-US" dirty="0" smtClean="0"/>
              <a:t>特殊陣列</a:t>
            </a:r>
            <a:r>
              <a:rPr lang="en-US" altLang="zh-TW" dirty="0" smtClean="0"/>
              <a:t>:</a:t>
            </a:r>
            <a:r>
              <a:rPr lang="zh-TW" altLang="en-US" dirty="0" smtClean="0"/>
              <a:t> 字串 </a:t>
            </a:r>
            <a:r>
              <a:rPr lang="en-US" altLang="zh-TW" dirty="0" smtClean="0"/>
              <a:t>char </a:t>
            </a:r>
            <a:r>
              <a:rPr lang="en-US" altLang="zh-TW" dirty="0" err="1" smtClean="0"/>
              <a:t>str</a:t>
            </a:r>
            <a:r>
              <a:rPr lang="en-US" altLang="zh-TW" dirty="0" smtClean="0"/>
              <a:t>[</a:t>
            </a:r>
            <a:r>
              <a:rPr lang="en-US" altLang="zh-TW" dirty="0" smtClean="0">
                <a:solidFill>
                  <a:srgbClr val="FF0000"/>
                </a:solidFill>
              </a:rPr>
              <a:t>11</a:t>
            </a:r>
            <a:r>
              <a:rPr lang="en-US" altLang="zh-TW" dirty="0" smtClean="0"/>
              <a:t>] = “0123456789”;</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270</a:t>
            </a:fld>
            <a:endParaRPr lang="zh-TW" altLang="en-US"/>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陣列問題</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Array’s Axis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271</a:t>
            </a:fld>
            <a:endParaRPr lang="zh-TW" altLang="en-US"/>
          </a:p>
        </p:txBody>
      </p:sp>
      <p:sp>
        <p:nvSpPr>
          <p:cNvPr id="7" name="矩形 6"/>
          <p:cNvSpPr/>
          <p:nvPr/>
        </p:nvSpPr>
        <p:spPr>
          <a:xfrm>
            <a:off x="1907704" y="364502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2483768" y="3933056"/>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059832" y="4221088"/>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flipH="1" flipV="1">
            <a:off x="0" y="3645024"/>
            <a:ext cx="4860032" cy="2520280"/>
          </a:xfrm>
          <a:prstGeom prst="straightConnector1">
            <a:avLst/>
          </a:prstGeom>
          <a:ln w="38100" cmpd="sng">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0" y="6165304"/>
            <a:ext cx="914400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0" y="4221088"/>
            <a:ext cx="2053767" cy="646331"/>
          </a:xfrm>
          <a:prstGeom prst="rect">
            <a:avLst/>
          </a:prstGeom>
          <a:noFill/>
        </p:spPr>
        <p:txBody>
          <a:bodyPr wrap="none" rtlCol="0">
            <a:spAutoFit/>
          </a:bodyPr>
          <a:lstStyle/>
          <a:p>
            <a:r>
              <a:rPr lang="zh-TW" altLang="en-US" dirty="0" smtClean="0"/>
              <a:t>索引 </a:t>
            </a:r>
            <a:r>
              <a:rPr lang="en-US" altLang="zh-TW" dirty="0" smtClean="0"/>
              <a:t>index</a:t>
            </a:r>
          </a:p>
          <a:p>
            <a:r>
              <a:rPr lang="en-US" altLang="zh-TW" dirty="0" smtClean="0"/>
              <a:t>array[</a:t>
            </a:r>
            <a:r>
              <a:rPr lang="en-US" altLang="zh-TW" b="1" dirty="0" smtClean="0"/>
              <a:t>index</a:t>
            </a:r>
            <a:r>
              <a:rPr lang="en-US" altLang="zh-TW" dirty="0" smtClean="0"/>
              <a:t>]=value;</a:t>
            </a:r>
            <a:endParaRPr lang="zh-TW" altLang="en-US" dirty="0" smtClean="0"/>
          </a:p>
        </p:txBody>
      </p:sp>
      <p:sp>
        <p:nvSpPr>
          <p:cNvPr id="20" name="矩形 19"/>
          <p:cNvSpPr/>
          <p:nvPr/>
        </p:nvSpPr>
        <p:spPr>
          <a:xfrm>
            <a:off x="3635896" y="450912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4230248" y="481434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4932040" y="1484784"/>
            <a:ext cx="2169184" cy="923330"/>
          </a:xfrm>
          <a:prstGeom prst="rect">
            <a:avLst/>
          </a:prstGeom>
          <a:noFill/>
        </p:spPr>
        <p:txBody>
          <a:bodyPr wrap="none" rtlCol="0">
            <a:spAutoFit/>
          </a:bodyPr>
          <a:lstStyle/>
          <a:p>
            <a:r>
              <a:rPr lang="zh-TW" altLang="en-US" dirty="0" smtClean="0"/>
              <a:t>時間 </a:t>
            </a:r>
            <a:r>
              <a:rPr lang="en-US" altLang="zh-TW" dirty="0" smtClean="0"/>
              <a:t>time</a:t>
            </a:r>
          </a:p>
          <a:p>
            <a:r>
              <a:rPr lang="en-US" altLang="zh-TW" dirty="0" smtClean="0"/>
              <a:t>array[index]=</a:t>
            </a:r>
            <a:r>
              <a:rPr lang="en-US" altLang="zh-TW" b="1" dirty="0" smtClean="0"/>
              <a:t>value1</a:t>
            </a:r>
            <a:r>
              <a:rPr lang="en-US" altLang="zh-TW" dirty="0" smtClean="0"/>
              <a:t>;</a:t>
            </a:r>
            <a:endParaRPr lang="zh-TW" altLang="en-US" dirty="0" smtClean="0"/>
          </a:p>
          <a:p>
            <a:r>
              <a:rPr lang="en-US" altLang="zh-TW" dirty="0" smtClean="0"/>
              <a:t>array[index]=</a:t>
            </a:r>
            <a:r>
              <a:rPr lang="en-US" altLang="zh-TW" b="1" dirty="0" smtClean="0"/>
              <a:t>value2</a:t>
            </a:r>
            <a:r>
              <a:rPr lang="en-US" altLang="zh-TW" dirty="0" smtClean="0"/>
              <a:t>;</a:t>
            </a:r>
            <a:endParaRPr lang="zh-TW" altLang="en-US" dirty="0" smtClean="0"/>
          </a:p>
        </p:txBody>
      </p:sp>
      <p:sp>
        <p:nvSpPr>
          <p:cNvPr id="34" name="文字方塊 33"/>
          <p:cNvSpPr txBox="1"/>
          <p:nvPr/>
        </p:nvSpPr>
        <p:spPr>
          <a:xfrm>
            <a:off x="6804248" y="5445224"/>
            <a:ext cx="2053767" cy="646331"/>
          </a:xfrm>
          <a:prstGeom prst="rect">
            <a:avLst/>
          </a:prstGeom>
          <a:noFill/>
        </p:spPr>
        <p:txBody>
          <a:bodyPr wrap="none" rtlCol="0">
            <a:spAutoFit/>
          </a:bodyPr>
          <a:lstStyle/>
          <a:p>
            <a:r>
              <a:rPr lang="zh-TW" altLang="en-US" dirty="0" smtClean="0"/>
              <a:t>值域 </a:t>
            </a:r>
            <a:r>
              <a:rPr lang="en-US" altLang="zh-TW" dirty="0" smtClean="0"/>
              <a:t>value</a:t>
            </a:r>
          </a:p>
          <a:p>
            <a:r>
              <a:rPr lang="en-US" altLang="zh-TW" dirty="0" smtClean="0"/>
              <a:t>array[index]=</a:t>
            </a:r>
            <a:r>
              <a:rPr lang="en-US" altLang="zh-TW" b="1" dirty="0" smtClean="0"/>
              <a:t>value</a:t>
            </a:r>
            <a:r>
              <a:rPr lang="en-US" altLang="zh-TW" dirty="0" smtClean="0"/>
              <a:t>;</a:t>
            </a:r>
            <a:endParaRPr lang="zh-TW" altLang="en-US" dirty="0"/>
          </a:p>
        </p:txBody>
      </p:sp>
      <p:sp>
        <p:nvSpPr>
          <p:cNvPr id="48" name="矩形 47"/>
          <p:cNvSpPr/>
          <p:nvPr/>
        </p:nvSpPr>
        <p:spPr>
          <a:xfrm>
            <a:off x="4833744" y="512176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p:cNvCxnSpPr/>
          <p:nvPr/>
        </p:nvCxnSpPr>
        <p:spPr>
          <a:xfrm flipV="1">
            <a:off x="4860032" y="1484784"/>
            <a:ext cx="0" cy="537321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0" y="4941168"/>
            <a:ext cx="3897221" cy="830997"/>
          </a:xfrm>
          <a:prstGeom prst="rect">
            <a:avLst/>
          </a:prstGeom>
          <a:noFill/>
        </p:spPr>
        <p:txBody>
          <a:bodyPr wrap="none" rtlCol="0">
            <a:spAutoFit/>
          </a:bodyPr>
          <a:lstStyle/>
          <a:p>
            <a:r>
              <a:rPr lang="en-US" altLang="zh-TW" sz="1600" dirty="0" smtClean="0">
                <a:solidFill>
                  <a:srgbClr val="FF0000"/>
                </a:solidFill>
              </a:rPr>
              <a:t>String/Array overflow/underflow/off-by-one</a:t>
            </a:r>
          </a:p>
          <a:p>
            <a:r>
              <a:rPr lang="en-US" altLang="zh-TW" sz="1600" dirty="0" smtClean="0">
                <a:solidFill>
                  <a:srgbClr val="FF0000"/>
                </a:solidFill>
              </a:rPr>
              <a:t>Array out-of-range</a:t>
            </a:r>
          </a:p>
          <a:p>
            <a:r>
              <a:rPr lang="en-US" altLang="zh-TW" sz="1600" dirty="0" smtClean="0">
                <a:solidFill>
                  <a:srgbClr val="FF0000"/>
                </a:solidFill>
              </a:rPr>
              <a:t>Filter/condition lost</a:t>
            </a:r>
            <a:endParaRPr lang="zh-TW" altLang="en-US" sz="1600" dirty="0" smtClean="0">
              <a:solidFill>
                <a:srgbClr val="FF0000"/>
              </a:solidFill>
            </a:endParaRPr>
          </a:p>
        </p:txBody>
      </p:sp>
      <p:sp>
        <p:nvSpPr>
          <p:cNvPr id="52" name="文字方塊 51"/>
          <p:cNvSpPr txBox="1"/>
          <p:nvPr/>
        </p:nvSpPr>
        <p:spPr>
          <a:xfrm>
            <a:off x="6444208" y="1484784"/>
            <a:ext cx="2105063" cy="369332"/>
          </a:xfrm>
          <a:prstGeom prst="rect">
            <a:avLst/>
          </a:prstGeom>
          <a:noFill/>
        </p:spPr>
        <p:txBody>
          <a:bodyPr wrap="none" rtlCol="0">
            <a:spAutoFit/>
          </a:bodyPr>
          <a:lstStyle/>
          <a:p>
            <a:r>
              <a:rPr lang="en-US" altLang="zh-TW" dirty="0" smtClean="0">
                <a:solidFill>
                  <a:srgbClr val="FF0000"/>
                </a:solidFill>
              </a:rPr>
              <a:t>Filter/condition lost</a:t>
            </a:r>
            <a:endParaRPr lang="zh-TW" altLang="en-US" dirty="0">
              <a:solidFill>
                <a:srgbClr val="FF0000"/>
              </a:solidFill>
            </a:endParaRPr>
          </a:p>
        </p:txBody>
      </p:sp>
      <p:sp>
        <p:nvSpPr>
          <p:cNvPr id="53" name="文字方塊 52"/>
          <p:cNvSpPr txBox="1"/>
          <p:nvPr/>
        </p:nvSpPr>
        <p:spPr>
          <a:xfrm>
            <a:off x="6276227" y="4869160"/>
            <a:ext cx="2867773" cy="646331"/>
          </a:xfrm>
          <a:prstGeom prst="rect">
            <a:avLst/>
          </a:prstGeom>
          <a:noFill/>
        </p:spPr>
        <p:txBody>
          <a:bodyPr wrap="none" rtlCol="0">
            <a:spAutoFit/>
          </a:bodyPr>
          <a:lstStyle/>
          <a:p>
            <a:r>
              <a:rPr lang="en-US" altLang="zh-TW" dirty="0" smtClean="0">
                <a:solidFill>
                  <a:srgbClr val="FF0000"/>
                </a:solidFill>
              </a:rPr>
              <a:t>Integer Underflow/Overflow</a:t>
            </a:r>
          </a:p>
          <a:p>
            <a:r>
              <a:rPr lang="en-US" altLang="zh-TW" dirty="0" smtClean="0">
                <a:solidFill>
                  <a:srgbClr val="FF0000"/>
                </a:solidFill>
              </a:rPr>
              <a:t>Filter/condition lost</a:t>
            </a:r>
            <a:endParaRPr lang="zh-TW" altLang="en-US" dirty="0" smtClean="0">
              <a:solidFill>
                <a:srgbClr val="FF0000"/>
              </a:solidFill>
            </a:endParaRP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指標 </a:t>
            </a:r>
            <a:r>
              <a:rPr lang="en-US" altLang="zh-TW" dirty="0" smtClean="0"/>
              <a:t>– Pointer!!!!</a:t>
            </a:r>
          </a:p>
          <a:p>
            <a:pPr lvl="1"/>
            <a:r>
              <a:rPr lang="en-US" altLang="zh-TW" dirty="0" smtClean="0"/>
              <a:t>type * </a:t>
            </a:r>
            <a:r>
              <a:rPr lang="en-US" altLang="zh-TW" dirty="0" err="1" smtClean="0"/>
              <a:t>pointer_name</a:t>
            </a:r>
            <a:r>
              <a:rPr lang="en-US" altLang="zh-TW" dirty="0" smtClean="0"/>
              <a:t>= NULL;</a:t>
            </a:r>
          </a:p>
          <a:p>
            <a:pPr lvl="1"/>
            <a:r>
              <a:rPr lang="en-US" altLang="zh-TW" dirty="0" smtClean="0"/>
              <a:t>pointer = (type*)</a:t>
            </a:r>
            <a:r>
              <a:rPr lang="en-US" altLang="zh-TW" dirty="0" err="1" smtClean="0"/>
              <a:t>malloc</a:t>
            </a:r>
            <a:r>
              <a:rPr lang="en-US" altLang="zh-TW" dirty="0" smtClean="0"/>
              <a:t>(</a:t>
            </a:r>
            <a:r>
              <a:rPr lang="en-US" altLang="zh-TW" dirty="0" err="1" smtClean="0"/>
              <a:t>sizeof</a:t>
            </a:r>
            <a:r>
              <a:rPr lang="en-US" altLang="zh-TW" dirty="0" smtClean="0"/>
              <a:t>(type)*n);</a:t>
            </a:r>
          </a:p>
          <a:p>
            <a:pPr lvl="2"/>
            <a:r>
              <a:rPr lang="en-US" altLang="zh-TW" dirty="0" smtClean="0"/>
              <a:t>#include &lt;</a:t>
            </a:r>
            <a:r>
              <a:rPr lang="en-US" altLang="zh-TW" dirty="0" err="1" smtClean="0"/>
              <a:t>stdlib.h</a:t>
            </a:r>
            <a:r>
              <a:rPr lang="en-US" altLang="zh-TW" dirty="0" smtClean="0"/>
              <a:t>&gt;</a:t>
            </a:r>
          </a:p>
          <a:p>
            <a:pPr lvl="1"/>
            <a:r>
              <a:rPr lang="zh-TW" altLang="en-US" dirty="0" smtClean="0"/>
              <a:t>陣列名其實是指標</a:t>
            </a:r>
            <a:endParaRPr lang="en-US" altLang="zh-TW" dirty="0" smtClean="0"/>
          </a:p>
          <a:p>
            <a:pPr lvl="1"/>
            <a:r>
              <a:rPr lang="zh-TW" altLang="en-US" dirty="0" smtClean="0"/>
              <a:t>這東西難倒好多人，其實就是位址值是個數字的概念</a:t>
            </a:r>
            <a:endParaRPr lang="en-US" altLang="zh-TW" dirty="0" smtClean="0"/>
          </a:p>
          <a:p>
            <a:pPr lvl="1"/>
            <a:r>
              <a:rPr lang="en-US" altLang="zh-TW" dirty="0" smtClean="0"/>
              <a:t>32</a:t>
            </a:r>
            <a:r>
              <a:rPr lang="zh-TW" altLang="en-US" dirty="0" smtClean="0"/>
              <a:t>位元的電腦，指標為</a:t>
            </a:r>
            <a:r>
              <a:rPr lang="en-US" altLang="zh-TW" dirty="0" smtClean="0"/>
              <a:t>32</a:t>
            </a:r>
            <a:r>
              <a:rPr lang="zh-TW" altLang="en-US" dirty="0" smtClean="0"/>
              <a:t>位元</a:t>
            </a:r>
            <a:r>
              <a:rPr lang="en-US" altLang="zh-TW" dirty="0" smtClean="0"/>
              <a:t>(</a:t>
            </a:r>
            <a:r>
              <a:rPr lang="zh-TW" altLang="en-US" dirty="0" smtClean="0"/>
              <a:t>位址線</a:t>
            </a:r>
            <a:r>
              <a:rPr lang="en-US" altLang="zh-TW" dirty="0" smtClean="0"/>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272</a:t>
            </a:fld>
            <a:endParaRPr lang="zh-TW" altLang="en-US"/>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r>
              <a:rPr lang="en-US" altLang="zh-TW" dirty="0" smtClean="0"/>
              <a:t>:</a:t>
            </a:r>
            <a:r>
              <a:rPr lang="zh-TW" altLang="en-US" dirty="0" smtClean="0"/>
              <a:t>複雜，排列組合非常多</a:t>
            </a:r>
            <a:endParaRPr lang="en-US" altLang="zh-TW" dirty="0" smtClean="0"/>
          </a:p>
          <a:p>
            <a:endParaRPr lang="en-US" altLang="zh-TW" dirty="0" smtClean="0"/>
          </a:p>
          <a:p>
            <a:r>
              <a:rPr lang="zh-TW" altLang="en-US" dirty="0" smtClean="0"/>
              <a:t>資料型態</a:t>
            </a:r>
            <a:endParaRPr lang="en-US" altLang="zh-TW" dirty="0" smtClean="0"/>
          </a:p>
          <a:p>
            <a:pPr lvl="1"/>
            <a:r>
              <a:rPr lang="zh-TW" altLang="en-US" dirty="0" smtClean="0"/>
              <a:t>整數</a:t>
            </a:r>
            <a:endParaRPr lang="en-US" altLang="zh-TW" dirty="0" smtClean="0"/>
          </a:p>
          <a:p>
            <a:pPr lvl="1"/>
            <a:r>
              <a:rPr lang="zh-TW" altLang="en-US" dirty="0" smtClean="0"/>
              <a:t>實數</a:t>
            </a:r>
            <a:endParaRPr lang="en-US" altLang="zh-TW" dirty="0" smtClean="0"/>
          </a:p>
          <a:p>
            <a:pPr lvl="1"/>
            <a:r>
              <a:rPr lang="zh-TW" altLang="en-US" dirty="0" smtClean="0"/>
              <a:t>字元</a:t>
            </a:r>
            <a:endParaRPr lang="en-US" altLang="zh-TW" dirty="0" smtClean="0"/>
          </a:p>
          <a:p>
            <a:pPr lvl="1"/>
            <a:endParaRPr lang="en-US" altLang="zh-TW" dirty="0" smtClean="0"/>
          </a:p>
          <a:p>
            <a:r>
              <a:rPr lang="zh-TW" altLang="en-US" dirty="0" smtClean="0"/>
              <a:t>陣列</a:t>
            </a:r>
            <a:endParaRPr lang="en-US" altLang="zh-TW" dirty="0" smtClean="0"/>
          </a:p>
          <a:p>
            <a:pPr lvl="1"/>
            <a:r>
              <a:rPr lang="en-US" altLang="zh-TW" dirty="0" smtClean="0"/>
              <a:t>1</a:t>
            </a:r>
            <a:r>
              <a:rPr lang="zh-TW" altLang="en-US" dirty="0" smtClean="0"/>
              <a:t>維</a:t>
            </a:r>
            <a:r>
              <a:rPr lang="en-US" altLang="zh-TW" dirty="0" smtClean="0"/>
              <a:t>/2</a:t>
            </a:r>
            <a:r>
              <a:rPr lang="zh-TW" altLang="en-US" dirty="0" smtClean="0"/>
              <a:t>維</a:t>
            </a:r>
            <a:r>
              <a:rPr lang="en-US" altLang="zh-TW" dirty="0" smtClean="0"/>
              <a:t>/…/N</a:t>
            </a:r>
            <a:r>
              <a:rPr lang="zh-TW" altLang="en-US" dirty="0" smtClean="0"/>
              <a:t>維 </a:t>
            </a:r>
            <a:r>
              <a:rPr lang="en-US" altLang="zh-TW" dirty="0" smtClean="0"/>
              <a:t>-&gt; 1</a:t>
            </a:r>
            <a:r>
              <a:rPr lang="zh-TW" altLang="en-US" dirty="0" smtClean="0"/>
              <a:t>維</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273</a:t>
            </a:fld>
            <a:endParaRPr lang="zh-TW" altLang="en-US"/>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資料型態</a:t>
            </a:r>
            <a:r>
              <a:rPr lang="en-US" altLang="zh-TW" dirty="0" smtClean="0"/>
              <a:t>/</a:t>
            </a:r>
            <a:r>
              <a:rPr lang="zh-TW" altLang="en-US" dirty="0" smtClean="0"/>
              <a:t>陣列</a:t>
            </a:r>
            <a:r>
              <a:rPr lang="en-US" altLang="zh-TW" dirty="0" smtClean="0"/>
              <a:t>/</a:t>
            </a:r>
            <a:r>
              <a:rPr lang="zh-TW" altLang="en-US" dirty="0" smtClean="0"/>
              <a:t>指標 的排列組合</a:t>
            </a:r>
            <a:endParaRPr lang="en-US" altLang="zh-TW" dirty="0" smtClean="0"/>
          </a:p>
          <a:p>
            <a:pPr lvl="1"/>
            <a:r>
              <a:rPr lang="zh-TW" altLang="en-US" dirty="0" smtClean="0"/>
              <a:t>整數</a:t>
            </a:r>
            <a:endParaRPr lang="en-US" altLang="zh-TW" dirty="0" smtClean="0"/>
          </a:p>
          <a:p>
            <a:pPr lvl="1"/>
            <a:r>
              <a:rPr lang="zh-TW" altLang="en-US" dirty="0" smtClean="0"/>
              <a:t>實數</a:t>
            </a:r>
            <a:endParaRPr lang="en-US" altLang="zh-TW" dirty="0" smtClean="0"/>
          </a:p>
          <a:p>
            <a:pPr lvl="1"/>
            <a:r>
              <a:rPr lang="zh-TW" altLang="en-US" dirty="0" smtClean="0"/>
              <a:t>字元</a:t>
            </a:r>
            <a:endParaRPr lang="en-US" altLang="zh-TW" dirty="0" smtClean="0"/>
          </a:p>
          <a:p>
            <a:pPr lvl="1"/>
            <a:r>
              <a:rPr lang="zh-TW" altLang="en-US" b="1" dirty="0" smtClean="0"/>
              <a:t>整數陣列</a:t>
            </a:r>
            <a:endParaRPr lang="en-US" altLang="zh-TW" b="1" dirty="0" smtClean="0"/>
          </a:p>
          <a:p>
            <a:pPr lvl="1"/>
            <a:r>
              <a:rPr lang="zh-TW" altLang="en-US" b="1" dirty="0" smtClean="0"/>
              <a:t>實數陣列</a:t>
            </a:r>
            <a:endParaRPr lang="en-US" altLang="zh-TW" b="1" dirty="0" smtClean="0"/>
          </a:p>
          <a:p>
            <a:pPr lvl="1"/>
            <a:r>
              <a:rPr lang="zh-TW" altLang="en-US" b="1" dirty="0" smtClean="0"/>
              <a:t>字串</a:t>
            </a:r>
            <a:endParaRPr lang="en-US" altLang="zh-TW" b="1" dirty="0" smtClean="0"/>
          </a:p>
          <a:p>
            <a:pPr lvl="1"/>
            <a:r>
              <a:rPr lang="zh-TW" altLang="en-US" b="1" dirty="0" smtClean="0"/>
              <a:t>字串陣列</a:t>
            </a:r>
            <a:endParaRPr lang="en-US" altLang="zh-TW" b="1" dirty="0" smtClean="0"/>
          </a:p>
          <a:p>
            <a:pPr lvl="1"/>
            <a:r>
              <a:rPr lang="zh-TW" altLang="en-US" b="1" dirty="0" smtClean="0"/>
              <a:t>函數</a:t>
            </a:r>
            <a:endParaRPr lang="en-US" altLang="zh-TW" b="1" dirty="0" smtClean="0"/>
          </a:p>
          <a:p>
            <a:pPr lvl="1"/>
            <a:endParaRPr lang="en-US" altLang="zh-TW" dirty="0" smtClean="0"/>
          </a:p>
          <a:p>
            <a:r>
              <a:rPr lang="en-US" altLang="zh-TW" dirty="0" smtClean="0"/>
              <a:t>C</a:t>
            </a:r>
            <a:r>
              <a:rPr lang="zh-TW" altLang="en-US" dirty="0" smtClean="0"/>
              <a:t> </a:t>
            </a:r>
            <a:r>
              <a:rPr lang="en-US" altLang="zh-TW" dirty="0" smtClean="0"/>
              <a:t>generic type: </a:t>
            </a:r>
            <a:r>
              <a:rPr lang="en-US" altLang="zh-TW" b="1" dirty="0" smtClean="0"/>
              <a:t>void*</a:t>
            </a:r>
          </a:p>
          <a:p>
            <a:pPr lvl="1"/>
            <a:r>
              <a:rPr lang="en-US" altLang="zh-TW" dirty="0" smtClean="0"/>
              <a:t>void* </a:t>
            </a:r>
            <a:r>
              <a:rPr lang="zh-TW" altLang="en-US" dirty="0" smtClean="0"/>
              <a:t>表示任何記憶體</a:t>
            </a:r>
            <a:endParaRPr lang="en-US" altLang="zh-TW" dirty="0" smtClean="0"/>
          </a:p>
          <a:p>
            <a:pPr lvl="1"/>
            <a:r>
              <a:rPr lang="zh-TW" altLang="en-US" dirty="0" smtClean="0"/>
              <a:t>因此等同</a:t>
            </a:r>
            <a:r>
              <a:rPr lang="en-US" altLang="zh-TW" dirty="0" smtClean="0"/>
              <a:t>4 byte integer</a:t>
            </a:r>
          </a:p>
          <a:p>
            <a:pPr lvl="1"/>
            <a:r>
              <a:rPr lang="zh-TW" altLang="en-US" dirty="0" smtClean="0"/>
              <a:t>函數指標也可當指標</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274</a:t>
            </a:fld>
            <a:endParaRPr lang="zh-TW" altLang="en-US"/>
          </a:p>
        </p:txBody>
      </p:sp>
      <p:sp>
        <p:nvSpPr>
          <p:cNvPr id="5" name="文字方塊 4"/>
          <p:cNvSpPr txBox="1"/>
          <p:nvPr/>
        </p:nvSpPr>
        <p:spPr>
          <a:xfrm>
            <a:off x="6343233" y="4549676"/>
            <a:ext cx="2800767" cy="2308324"/>
          </a:xfrm>
          <a:prstGeom prst="rect">
            <a:avLst/>
          </a:prstGeom>
          <a:noFill/>
        </p:spPr>
        <p:txBody>
          <a:bodyPr wrap="none" rtlCol="0">
            <a:spAutoFit/>
          </a:bodyPr>
          <a:lstStyle/>
          <a:p>
            <a:pPr>
              <a:buFont typeface="Arial" pitchFamily="34" charset="0"/>
              <a:buChar char="•"/>
            </a:pPr>
            <a:r>
              <a:rPr lang="zh-TW" altLang="en-US" dirty="0" smtClean="0">
                <a:solidFill>
                  <a:schemeClr val="accent5">
                    <a:lumMod val="75000"/>
                  </a:schemeClr>
                </a:solidFill>
              </a:rPr>
              <a:t>資料型態</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整數</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實數</a:t>
            </a:r>
            <a:endParaRPr lang="en-US" altLang="zh-TW" dirty="0" smtClean="0">
              <a:solidFill>
                <a:schemeClr val="accent5">
                  <a:lumMod val="75000"/>
                </a:schemeClr>
              </a:solidFill>
            </a:endParaRPr>
          </a:p>
          <a:p>
            <a:pPr lvl="1">
              <a:buFont typeface="Arial" pitchFamily="34" charset="0"/>
              <a:buChar char="•"/>
            </a:pPr>
            <a:r>
              <a:rPr lang="zh-TW" altLang="en-US" dirty="0" smtClean="0">
                <a:solidFill>
                  <a:schemeClr val="accent5">
                    <a:lumMod val="75000"/>
                  </a:schemeClr>
                </a:solidFill>
              </a:rPr>
              <a:t>資料型態</a:t>
            </a:r>
            <a:endParaRPr lang="en-US" altLang="zh-TW" dirty="0" smtClean="0">
              <a:solidFill>
                <a:schemeClr val="accent5">
                  <a:lumMod val="75000"/>
                </a:schemeClr>
              </a:solidFill>
            </a:endParaRPr>
          </a:p>
          <a:p>
            <a:pPr lvl="1">
              <a:buFont typeface="Arial" pitchFamily="34" charset="0"/>
              <a:buChar char="•"/>
            </a:pPr>
            <a:endParaRPr lang="en-US" altLang="zh-TW" dirty="0" smtClean="0">
              <a:solidFill>
                <a:schemeClr val="accent5">
                  <a:lumMod val="75000"/>
                </a:schemeClr>
              </a:solidFill>
            </a:endParaRPr>
          </a:p>
          <a:p>
            <a:pPr>
              <a:buFont typeface="Arial" pitchFamily="34" charset="0"/>
              <a:buChar char="•"/>
            </a:pPr>
            <a:r>
              <a:rPr lang="zh-TW" altLang="en-US" dirty="0" smtClean="0">
                <a:solidFill>
                  <a:schemeClr val="accent5">
                    <a:lumMod val="75000"/>
                  </a:schemeClr>
                </a:solidFill>
              </a:rPr>
              <a:t>陣列</a:t>
            </a:r>
            <a:endParaRPr lang="en-US" altLang="zh-TW" dirty="0" smtClean="0">
              <a:solidFill>
                <a:schemeClr val="accent5">
                  <a:lumMod val="75000"/>
                </a:schemeClr>
              </a:solidFill>
            </a:endParaRPr>
          </a:p>
          <a:p>
            <a:pPr lvl="1">
              <a:buFont typeface="Arial" pitchFamily="34" charset="0"/>
              <a:buChar char="•"/>
            </a:pPr>
            <a:r>
              <a:rPr lang="en-US" altLang="zh-TW" dirty="0" smtClean="0">
                <a:solidFill>
                  <a:schemeClr val="accent5">
                    <a:lumMod val="75000"/>
                  </a:schemeClr>
                </a:solidFill>
              </a:rPr>
              <a:t>1</a:t>
            </a:r>
            <a:r>
              <a:rPr lang="zh-TW" altLang="en-US" dirty="0" smtClean="0">
                <a:solidFill>
                  <a:schemeClr val="accent5">
                    <a:lumMod val="75000"/>
                  </a:schemeClr>
                </a:solidFill>
              </a:rPr>
              <a:t>維</a:t>
            </a:r>
            <a:r>
              <a:rPr lang="en-US" altLang="zh-TW" dirty="0" smtClean="0">
                <a:solidFill>
                  <a:schemeClr val="accent5">
                    <a:lumMod val="75000"/>
                  </a:schemeClr>
                </a:solidFill>
              </a:rPr>
              <a:t>/2</a:t>
            </a:r>
            <a:r>
              <a:rPr lang="zh-TW" altLang="en-US" dirty="0" smtClean="0">
                <a:solidFill>
                  <a:schemeClr val="accent5">
                    <a:lumMod val="75000"/>
                  </a:schemeClr>
                </a:solidFill>
              </a:rPr>
              <a:t>維</a:t>
            </a:r>
            <a:r>
              <a:rPr lang="en-US" altLang="zh-TW" dirty="0" smtClean="0">
                <a:solidFill>
                  <a:schemeClr val="accent5">
                    <a:lumMod val="75000"/>
                  </a:schemeClr>
                </a:solidFill>
              </a:rPr>
              <a:t>/…/N</a:t>
            </a:r>
            <a:r>
              <a:rPr lang="zh-TW" altLang="en-US" dirty="0" smtClean="0">
                <a:solidFill>
                  <a:schemeClr val="accent5">
                    <a:lumMod val="75000"/>
                  </a:schemeClr>
                </a:solidFill>
              </a:rPr>
              <a:t>維 </a:t>
            </a:r>
            <a:r>
              <a:rPr lang="en-US" altLang="zh-TW" dirty="0" smtClean="0">
                <a:solidFill>
                  <a:schemeClr val="accent5">
                    <a:lumMod val="75000"/>
                  </a:schemeClr>
                </a:solidFill>
              </a:rPr>
              <a:t>-&gt; 1</a:t>
            </a:r>
            <a:r>
              <a:rPr lang="zh-TW" altLang="en-US" dirty="0" smtClean="0">
                <a:solidFill>
                  <a:schemeClr val="accent5">
                    <a:lumMod val="75000"/>
                  </a:schemeClr>
                </a:solidFill>
              </a:rPr>
              <a:t>維</a:t>
            </a:r>
            <a:endParaRPr lang="en-US" altLang="zh-TW" dirty="0" smtClean="0">
              <a:solidFill>
                <a:schemeClr val="accent5">
                  <a:lumMod val="75000"/>
                </a:schemeClr>
              </a:solidFill>
            </a:endParaRPr>
          </a:p>
          <a:p>
            <a:endParaRPr lang="zh-TW" altLang="en-US" dirty="0"/>
          </a:p>
        </p:txBody>
      </p:sp>
      <p:sp>
        <p:nvSpPr>
          <p:cNvPr id="6" name="文字方塊 5"/>
          <p:cNvSpPr txBox="1"/>
          <p:nvPr/>
        </p:nvSpPr>
        <p:spPr>
          <a:xfrm>
            <a:off x="2483768" y="1988840"/>
            <a:ext cx="1569660" cy="2585323"/>
          </a:xfrm>
          <a:prstGeom prst="rect">
            <a:avLst/>
          </a:prstGeom>
          <a:noFill/>
        </p:spPr>
        <p:txBody>
          <a:bodyPr wrap="none" rtlCol="0">
            <a:spAutoFit/>
          </a:bodyPr>
          <a:lstStyle/>
          <a:p>
            <a:r>
              <a:rPr lang="zh-TW" altLang="en-US" dirty="0" smtClean="0"/>
              <a:t>整數指標</a:t>
            </a:r>
            <a:endParaRPr lang="en-US" altLang="zh-TW" dirty="0" smtClean="0"/>
          </a:p>
          <a:p>
            <a:r>
              <a:rPr lang="zh-TW" altLang="en-US" dirty="0" smtClean="0"/>
              <a:t>實數指標</a:t>
            </a:r>
            <a:endParaRPr lang="en-US" altLang="zh-TW" dirty="0" smtClean="0"/>
          </a:p>
          <a:p>
            <a:r>
              <a:rPr lang="zh-TW" altLang="en-US" dirty="0" smtClean="0"/>
              <a:t>字元指標</a:t>
            </a:r>
            <a:endParaRPr lang="en-US" altLang="zh-TW" dirty="0" smtClean="0"/>
          </a:p>
          <a:p>
            <a:r>
              <a:rPr lang="zh-TW" altLang="en-US" b="1" dirty="0" smtClean="0"/>
              <a:t>整數陣列指標</a:t>
            </a:r>
            <a:endParaRPr lang="en-US" altLang="zh-TW" b="1" dirty="0" smtClean="0"/>
          </a:p>
          <a:p>
            <a:r>
              <a:rPr lang="zh-TW" altLang="en-US" b="1" dirty="0" smtClean="0"/>
              <a:t>實數陣列指標</a:t>
            </a:r>
            <a:endParaRPr lang="en-US" altLang="zh-TW" b="1" dirty="0" smtClean="0"/>
          </a:p>
          <a:p>
            <a:r>
              <a:rPr lang="zh-TW" altLang="en-US" b="1" dirty="0" smtClean="0"/>
              <a:t>字串指標</a:t>
            </a:r>
            <a:endParaRPr lang="en-US" altLang="zh-TW" b="1" dirty="0" smtClean="0"/>
          </a:p>
          <a:p>
            <a:r>
              <a:rPr lang="zh-TW" altLang="en-US" b="1" dirty="0" smtClean="0"/>
              <a:t>字串陣列指標</a:t>
            </a:r>
            <a:endParaRPr lang="en-US" altLang="zh-TW" b="1" dirty="0" smtClean="0"/>
          </a:p>
          <a:p>
            <a:r>
              <a:rPr lang="zh-TW" altLang="en-US" b="1" dirty="0" smtClean="0"/>
              <a:t>函數指標</a:t>
            </a:r>
            <a:endParaRPr lang="en-US" altLang="zh-TW" b="1" dirty="0" smtClean="0"/>
          </a:p>
          <a:p>
            <a:endParaRPr lang="zh-TW" altLang="en-US" dirty="0"/>
          </a:p>
        </p:txBody>
      </p:sp>
      <p:sp>
        <p:nvSpPr>
          <p:cNvPr id="7" name="文字方塊 6"/>
          <p:cNvSpPr txBox="1"/>
          <p:nvPr/>
        </p:nvSpPr>
        <p:spPr>
          <a:xfrm>
            <a:off x="4139952" y="1844824"/>
            <a:ext cx="2262158" cy="2585323"/>
          </a:xfrm>
          <a:prstGeom prst="rect">
            <a:avLst/>
          </a:prstGeom>
          <a:noFill/>
        </p:spPr>
        <p:txBody>
          <a:bodyPr wrap="none" rtlCol="0">
            <a:spAutoFit/>
          </a:bodyPr>
          <a:lstStyle/>
          <a:p>
            <a:r>
              <a:rPr lang="zh-TW" altLang="en-US" dirty="0" smtClean="0"/>
              <a:t>整數陣列指標</a:t>
            </a:r>
            <a:endParaRPr lang="en-US" altLang="zh-TW" dirty="0" smtClean="0"/>
          </a:p>
          <a:p>
            <a:r>
              <a:rPr lang="zh-TW" altLang="en-US" dirty="0" smtClean="0"/>
              <a:t>實數陣列指標</a:t>
            </a:r>
            <a:endParaRPr lang="en-US" altLang="zh-TW" dirty="0" smtClean="0"/>
          </a:p>
          <a:p>
            <a:r>
              <a:rPr lang="zh-TW" altLang="en-US" dirty="0" smtClean="0"/>
              <a:t>字元陣列指標</a:t>
            </a:r>
            <a:endParaRPr lang="en-US" altLang="zh-TW" dirty="0" smtClean="0"/>
          </a:p>
          <a:p>
            <a:r>
              <a:rPr lang="zh-TW" altLang="en-US" b="1" dirty="0" smtClean="0"/>
              <a:t>整數陣列指標的指標</a:t>
            </a:r>
            <a:endParaRPr lang="en-US" altLang="zh-TW" b="1" dirty="0" smtClean="0"/>
          </a:p>
          <a:p>
            <a:r>
              <a:rPr lang="zh-TW" altLang="en-US" b="1" dirty="0" smtClean="0"/>
              <a:t>實數陣列指標的指標</a:t>
            </a:r>
            <a:endParaRPr lang="en-US" altLang="zh-TW" b="1" dirty="0" smtClean="0"/>
          </a:p>
          <a:p>
            <a:r>
              <a:rPr lang="zh-TW" altLang="en-US" b="1" dirty="0" smtClean="0"/>
              <a:t>字串指標的指標</a:t>
            </a:r>
            <a:endParaRPr lang="en-US" altLang="zh-TW" b="1" dirty="0" smtClean="0"/>
          </a:p>
          <a:p>
            <a:r>
              <a:rPr lang="zh-TW" altLang="en-US" b="1" dirty="0" smtClean="0"/>
              <a:t>字串陣列指標的指標</a:t>
            </a:r>
            <a:endParaRPr lang="en-US" altLang="zh-TW" b="1" dirty="0" smtClean="0"/>
          </a:p>
          <a:p>
            <a:r>
              <a:rPr lang="zh-TW" altLang="en-US" b="1" dirty="0" smtClean="0"/>
              <a:t>函數指標的指標</a:t>
            </a:r>
            <a:endParaRPr lang="en-US" altLang="zh-TW" b="1" dirty="0" smtClean="0"/>
          </a:p>
          <a:p>
            <a:endParaRPr lang="zh-TW" altLang="en-US" dirty="0"/>
          </a:p>
        </p:txBody>
      </p:sp>
      <p:sp>
        <p:nvSpPr>
          <p:cNvPr id="8" name="文字方塊 7"/>
          <p:cNvSpPr txBox="1"/>
          <p:nvPr/>
        </p:nvSpPr>
        <p:spPr>
          <a:xfrm>
            <a:off x="7164288" y="1988840"/>
            <a:ext cx="1160895" cy="1569660"/>
          </a:xfrm>
          <a:prstGeom prst="rect">
            <a:avLst/>
          </a:prstGeom>
          <a:noFill/>
        </p:spPr>
        <p:txBody>
          <a:bodyPr wrap="none" rtlCol="0">
            <a:spAutoFit/>
          </a:bodyPr>
          <a:lstStyle/>
          <a:p>
            <a:r>
              <a:rPr lang="en-US" altLang="zh-TW" sz="9600" dirty="0" smtClean="0"/>
              <a:t>…</a:t>
            </a:r>
            <a:endParaRPr lang="zh-TW" altLang="en-US" sz="9600" dirty="0"/>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字面值</a:t>
            </a:r>
            <a:r>
              <a:rPr lang="en-US" altLang="zh-TW" dirty="0" smtClean="0"/>
              <a:t>/</a:t>
            </a:r>
            <a:r>
              <a:rPr lang="zh-TW" altLang="en-US" dirty="0" smtClean="0"/>
              <a:t>位置</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字面值</a:t>
            </a:r>
            <a:endParaRPr lang="en-US" altLang="zh-TW" dirty="0" smtClean="0"/>
          </a:p>
          <a:p>
            <a:pPr lvl="1"/>
            <a:r>
              <a:rPr lang="zh-TW" altLang="en-US" dirty="0" smtClean="0"/>
              <a:t>直接寫出數值的稱作字面值</a:t>
            </a:r>
            <a:endParaRPr lang="en-US" altLang="zh-TW" dirty="0" smtClean="0"/>
          </a:p>
          <a:p>
            <a:pPr lvl="2"/>
            <a:r>
              <a:rPr lang="en-US" altLang="zh-TW" dirty="0" err="1" smtClean="0"/>
              <a:t>int</a:t>
            </a:r>
            <a:r>
              <a:rPr lang="en-US" altLang="zh-TW" dirty="0" smtClean="0"/>
              <a:t> a = 1; // 1</a:t>
            </a:r>
            <a:r>
              <a:rPr lang="zh-TW" altLang="en-US" dirty="0" smtClean="0"/>
              <a:t>為字面值，</a:t>
            </a:r>
            <a:r>
              <a:rPr lang="en-US" altLang="zh-TW" dirty="0" err="1" smtClean="0"/>
              <a:t>int</a:t>
            </a:r>
            <a:r>
              <a:rPr lang="en-US" altLang="zh-TW" dirty="0" smtClean="0"/>
              <a:t> a = b; </a:t>
            </a:r>
            <a:r>
              <a:rPr lang="zh-TW" altLang="en-US" dirty="0" smtClean="0"/>
              <a:t>則非使用字面值</a:t>
            </a:r>
            <a:endParaRPr lang="en-US" altLang="zh-TW" dirty="0" smtClean="0"/>
          </a:p>
          <a:p>
            <a:pPr lvl="2"/>
            <a:r>
              <a:rPr lang="en-US" altLang="zh-TW" dirty="0" err="1" smtClean="0"/>
              <a:t>int</a:t>
            </a:r>
            <a:r>
              <a:rPr lang="en-US" altLang="zh-TW" dirty="0" smtClean="0"/>
              <a:t>* </a:t>
            </a:r>
            <a:r>
              <a:rPr lang="en-US" altLang="zh-TW" dirty="0" err="1" smtClean="0"/>
              <a:t>iptr</a:t>
            </a:r>
            <a:r>
              <a:rPr lang="en-US" altLang="zh-TW" dirty="0" smtClean="0"/>
              <a:t> = 0x40000; // 0x40000</a:t>
            </a:r>
            <a:r>
              <a:rPr lang="zh-TW" altLang="en-US" dirty="0" smtClean="0"/>
              <a:t>為位置值</a:t>
            </a:r>
            <a:endParaRPr lang="en-US" altLang="zh-TW" dirty="0" smtClean="0"/>
          </a:p>
          <a:p>
            <a:pPr lvl="2"/>
            <a:r>
              <a:rPr lang="en-US" altLang="zh-TW" dirty="0" err="1" smtClean="0"/>
              <a:t>Int</a:t>
            </a:r>
            <a:r>
              <a:rPr lang="en-US" altLang="zh-TW" dirty="0" smtClean="0"/>
              <a:t> </a:t>
            </a:r>
            <a:r>
              <a:rPr lang="en-US" altLang="zh-TW" dirty="0" err="1" smtClean="0"/>
              <a:t>iarr</a:t>
            </a:r>
            <a:r>
              <a:rPr lang="en-US" altLang="zh-TW" dirty="0" smtClean="0"/>
              <a:t>[3] = {1,2,3}; // {1,2,3}</a:t>
            </a:r>
            <a:r>
              <a:rPr lang="zh-TW" altLang="en-US" dirty="0" smtClean="0"/>
              <a:t>為陣列三個值的字面值</a:t>
            </a:r>
            <a:r>
              <a:rPr lang="en-US" altLang="zh-TW" dirty="0" smtClean="0"/>
              <a:t>(</a:t>
            </a:r>
            <a:r>
              <a:rPr lang="zh-TW" altLang="en-US" dirty="0" smtClean="0"/>
              <a:t>包含在</a:t>
            </a:r>
            <a:r>
              <a:rPr lang="en-US" altLang="zh-TW" dirty="0" smtClean="0"/>
              <a:t>{}</a:t>
            </a:r>
            <a:r>
              <a:rPr lang="zh-TW" altLang="en-US" dirty="0" smtClean="0"/>
              <a:t>，半形逗號</a:t>
            </a:r>
            <a:r>
              <a:rPr lang="en-US" altLang="zh-TW" dirty="0" smtClean="0"/>
              <a:t>(,)</a:t>
            </a:r>
            <a:r>
              <a:rPr lang="zh-TW" altLang="en-US" dirty="0" smtClean="0"/>
              <a:t>分隔</a:t>
            </a:r>
            <a:r>
              <a:rPr lang="en-US" altLang="zh-TW" dirty="0" smtClean="0"/>
              <a:t>)</a:t>
            </a:r>
          </a:p>
          <a:p>
            <a:pPr lvl="2"/>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275</a:t>
            </a:fld>
            <a:endParaRPr lang="zh-TW" altLang="en-US"/>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字串</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特殊的陣列 </a:t>
            </a:r>
            <a:r>
              <a:rPr lang="en-US" altLang="zh-TW" dirty="0" smtClean="0"/>
              <a:t>– </a:t>
            </a:r>
            <a:r>
              <a:rPr lang="zh-TW" altLang="en-US" dirty="0" smtClean="0"/>
              <a:t>字元陣列 </a:t>
            </a:r>
            <a:r>
              <a:rPr lang="en-US" altLang="zh-TW" dirty="0" smtClean="0"/>
              <a:t>- C</a:t>
            </a:r>
            <a:r>
              <a:rPr lang="zh-TW" altLang="en-US" dirty="0" smtClean="0"/>
              <a:t>語言字串</a:t>
            </a:r>
            <a:endParaRPr lang="en-US" altLang="zh-TW" dirty="0" smtClean="0"/>
          </a:p>
          <a:p>
            <a:pPr lvl="1"/>
            <a:r>
              <a:rPr lang="zh-TW" altLang="en-US" dirty="0" smtClean="0"/>
              <a:t>沒長度限制，沒結尾限制</a:t>
            </a:r>
            <a:endParaRPr lang="en-US" altLang="zh-TW" dirty="0" smtClean="0"/>
          </a:p>
          <a:p>
            <a:pPr lvl="1"/>
            <a:r>
              <a:rPr lang="zh-TW" altLang="en-US" dirty="0" smtClean="0"/>
              <a:t>字面值</a:t>
            </a:r>
            <a:r>
              <a:rPr lang="en-US" altLang="zh-TW" dirty="0" smtClean="0"/>
              <a:t>“string”</a:t>
            </a:r>
            <a:r>
              <a:rPr lang="zh-TW" altLang="en-US" dirty="0" smtClean="0"/>
              <a:t>為</a:t>
            </a:r>
            <a:r>
              <a:rPr lang="en-US" altLang="zh-TW" dirty="0" smtClean="0"/>
              <a:t>zero terminate</a:t>
            </a:r>
            <a:r>
              <a:rPr lang="zh-TW" altLang="en-US" dirty="0" smtClean="0"/>
              <a:t>，也就是</a:t>
            </a:r>
            <a:r>
              <a:rPr lang="en-US" altLang="zh-TW" dirty="0" smtClean="0"/>
              <a:t>{‘s’, ’t’, ‘r’, ‘</a:t>
            </a:r>
            <a:r>
              <a:rPr lang="en-US" altLang="zh-TW" dirty="0" err="1" smtClean="0"/>
              <a:t>i</a:t>
            </a:r>
            <a:r>
              <a:rPr lang="en-US" altLang="zh-TW" dirty="0" smtClean="0"/>
              <a:t>’, ‘n’, ‘g’, ‘\0’}</a:t>
            </a:r>
            <a:r>
              <a:rPr lang="zh-TW" altLang="en-US" dirty="0" smtClean="0"/>
              <a:t>，因此陣列大小必須宣告為</a:t>
            </a:r>
            <a:r>
              <a:rPr lang="en-US" altLang="zh-TW" b="1" dirty="0" smtClean="0"/>
              <a:t>“string”</a:t>
            </a:r>
            <a:r>
              <a:rPr lang="zh-TW" altLang="en-US" b="1" dirty="0" smtClean="0"/>
              <a:t>的長度</a:t>
            </a:r>
            <a:r>
              <a:rPr lang="en-US" altLang="zh-TW" b="1" dirty="0" smtClean="0"/>
              <a:t>+1</a:t>
            </a:r>
          </a:p>
          <a:p>
            <a:pPr lvl="1"/>
            <a:r>
              <a:rPr lang="en-US" altLang="zh-TW" dirty="0" smtClean="0"/>
              <a:t>Ex:</a:t>
            </a:r>
          </a:p>
          <a:p>
            <a:pPr lvl="2"/>
            <a:r>
              <a:rPr lang="en-US" altLang="zh-TW" dirty="0" smtClean="0"/>
              <a:t>char* str1 = “string”;</a:t>
            </a:r>
          </a:p>
          <a:p>
            <a:pPr lvl="2"/>
            <a:r>
              <a:rPr lang="en-US" altLang="zh-TW" dirty="0" smtClean="0"/>
              <a:t>char str2[] = “string”;</a:t>
            </a:r>
          </a:p>
          <a:p>
            <a:pPr lvl="2"/>
            <a:r>
              <a:rPr lang="en-US" altLang="zh-TW" dirty="0" smtClean="0"/>
              <a:t>char str3[</a:t>
            </a:r>
            <a:r>
              <a:rPr lang="en-US" altLang="zh-TW" b="1" dirty="0" smtClean="0">
                <a:solidFill>
                  <a:srgbClr val="FF0000"/>
                </a:solidFill>
              </a:rPr>
              <a:t>7</a:t>
            </a:r>
            <a:r>
              <a:rPr lang="en-US" altLang="zh-TW" dirty="0" smtClean="0"/>
              <a:t>]=“string”; // “string”</a:t>
            </a:r>
            <a:r>
              <a:rPr lang="zh-TW" altLang="en-US" dirty="0" smtClean="0"/>
              <a:t>的長度</a:t>
            </a:r>
            <a:r>
              <a:rPr lang="en-US" altLang="zh-TW" dirty="0" smtClean="0"/>
              <a:t> == 6</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276</a:t>
            </a:fld>
            <a:endParaRPr lang="zh-TW" altLang="en-US"/>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en-US" altLang="zh-TW" dirty="0" err="1" smtClean="0"/>
              <a:t>typedef</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err="1" smtClean="0"/>
              <a:t>typedef</a:t>
            </a:r>
            <a:r>
              <a:rPr lang="en-US" altLang="zh-TW" dirty="0" smtClean="0"/>
              <a:t> type name;</a:t>
            </a:r>
          </a:p>
          <a:p>
            <a:r>
              <a:rPr lang="en-US" altLang="zh-TW" dirty="0" err="1" smtClean="0"/>
              <a:t>typedef</a:t>
            </a:r>
            <a:r>
              <a:rPr lang="en-US" altLang="zh-TW" dirty="0" smtClean="0"/>
              <a:t> type name[number];</a:t>
            </a:r>
          </a:p>
          <a:p>
            <a:r>
              <a:rPr lang="en-US" altLang="zh-TW" dirty="0" err="1" smtClean="0"/>
              <a:t>typedef</a:t>
            </a:r>
            <a:r>
              <a:rPr lang="en-US" altLang="zh-TW" dirty="0" smtClean="0"/>
              <a:t> type* name;</a:t>
            </a:r>
          </a:p>
          <a:p>
            <a:endParaRPr lang="en-US" altLang="zh-TW" dirty="0" smtClean="0"/>
          </a:p>
          <a:p>
            <a:r>
              <a:rPr lang="en-US" altLang="zh-TW" dirty="0" smtClean="0"/>
              <a:t>Ex:</a:t>
            </a:r>
          </a:p>
          <a:p>
            <a:pPr lvl="1"/>
            <a:r>
              <a:rPr lang="en-US" altLang="zh-TW" dirty="0" err="1" smtClean="0"/>
              <a:t>typedef</a:t>
            </a:r>
            <a:r>
              <a:rPr lang="en-US" altLang="zh-TW" dirty="0" smtClean="0"/>
              <a:t> unsigned long </a:t>
            </a:r>
            <a:r>
              <a:rPr lang="en-US" altLang="zh-TW" dirty="0" err="1" smtClean="0"/>
              <a:t>long</a:t>
            </a:r>
            <a:r>
              <a:rPr lang="en-US" altLang="zh-TW" dirty="0" smtClean="0"/>
              <a:t> </a:t>
            </a:r>
            <a:r>
              <a:rPr lang="en-US" altLang="zh-TW" dirty="0" err="1" smtClean="0"/>
              <a:t>ULLNumber</a:t>
            </a:r>
            <a:r>
              <a:rPr lang="en-US" altLang="zh-TW" dirty="0" smtClean="0"/>
              <a:t>;</a:t>
            </a:r>
          </a:p>
          <a:p>
            <a:pPr lvl="1"/>
            <a:r>
              <a:rPr lang="en-US" altLang="zh-TW" dirty="0" err="1" smtClean="0"/>
              <a:t>typedef</a:t>
            </a:r>
            <a:r>
              <a:rPr lang="en-US" altLang="zh-TW" dirty="0" smtClean="0"/>
              <a:t> char PATH[256];</a:t>
            </a:r>
          </a:p>
          <a:p>
            <a:pPr lvl="1"/>
            <a:r>
              <a:rPr lang="en-US" altLang="zh-TW" dirty="0" err="1" smtClean="0"/>
              <a:t>typedef</a:t>
            </a:r>
            <a:r>
              <a:rPr lang="en-US" altLang="zh-TW" dirty="0" smtClean="0"/>
              <a:t> void* HANDLE;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277</a:t>
            </a:fld>
            <a:endParaRPr lang="zh-TW" altLang="en-US"/>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3491880" cy="1408176"/>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運算元</a:t>
            </a:r>
            <a:endParaRPr lang="zh-TW" altLang="en-US" dirty="0"/>
          </a:p>
        </p:txBody>
      </p:sp>
      <p:graphicFrame>
        <p:nvGraphicFramePr>
          <p:cNvPr id="5" name="內容版面配置區 4"/>
          <p:cNvGraphicFramePr>
            <a:graphicFrameLocks noGrp="1"/>
          </p:cNvGraphicFramePr>
          <p:nvPr>
            <p:ph idx="1"/>
          </p:nvPr>
        </p:nvGraphicFramePr>
        <p:xfrm>
          <a:off x="3455369" y="3"/>
          <a:ext cx="5688631" cy="6857997"/>
        </p:xfrm>
        <a:graphic>
          <a:graphicData uri="http://schemas.openxmlformats.org/drawingml/2006/table">
            <a:tbl>
              <a:tblPr firstRow="1" bandRow="1">
                <a:tableStyleId>{5C22544A-7EE6-4342-B048-85BDC9FD1C3A}</a:tableStyleId>
              </a:tblPr>
              <a:tblGrid>
                <a:gridCol w="284154"/>
                <a:gridCol w="656453"/>
                <a:gridCol w="3694573"/>
                <a:gridCol w="1053451"/>
              </a:tblGrid>
              <a:tr h="415636">
                <a:tc>
                  <a:txBody>
                    <a:bodyPr/>
                    <a:lstStyle/>
                    <a:p>
                      <a:endParaRPr lang="zh-TW" altLang="en-US" sz="1200" dirty="0"/>
                    </a:p>
                  </a:txBody>
                  <a:tcPr marL="0" marR="0" marT="0" marB="0" anchor="ctr"/>
                </a:tc>
                <a:tc>
                  <a:txBody>
                    <a:bodyPr/>
                    <a:lstStyle/>
                    <a:p>
                      <a:r>
                        <a:rPr lang="zh-TW" altLang="en-US" sz="1200"/>
                        <a:t>運算子</a:t>
                      </a:r>
                      <a:br>
                        <a:rPr lang="zh-TW" altLang="en-US" sz="1200"/>
                      </a:br>
                      <a:r>
                        <a:rPr lang="en-US" sz="1200"/>
                        <a:t>Operator</a:t>
                      </a:r>
                    </a:p>
                  </a:txBody>
                  <a:tcPr marL="0" marR="0" marT="0" marB="0" anchor="ctr"/>
                </a:tc>
                <a:tc>
                  <a:txBody>
                    <a:bodyPr/>
                    <a:lstStyle/>
                    <a:p>
                      <a:r>
                        <a:rPr lang="zh-TW" altLang="en-US" sz="1200" dirty="0"/>
                        <a:t>說 明</a:t>
                      </a:r>
                      <a:br>
                        <a:rPr lang="zh-TW" altLang="en-US" sz="1200" dirty="0"/>
                      </a:br>
                      <a:r>
                        <a:rPr lang="en-US" sz="1200" dirty="0"/>
                        <a:t>Description</a:t>
                      </a:r>
                    </a:p>
                  </a:txBody>
                  <a:tcPr marL="0" marR="0" marT="0" marB="0" anchor="ctr"/>
                </a:tc>
                <a:tc>
                  <a:txBody>
                    <a:bodyPr/>
                    <a:lstStyle/>
                    <a:p>
                      <a:r>
                        <a:rPr lang="zh-TW" altLang="en-US" sz="1200" dirty="0"/>
                        <a:t>結合順序</a:t>
                      </a:r>
                      <a:br>
                        <a:rPr lang="zh-TW" altLang="en-US" sz="1200" dirty="0"/>
                      </a:br>
                      <a:r>
                        <a:rPr lang="en-US" sz="1200" dirty="0" err="1"/>
                        <a:t>Associativity</a:t>
                      </a:r>
                      <a:endParaRPr lang="en-US" sz="1200" dirty="0"/>
                    </a:p>
                  </a:txBody>
                  <a:tcPr marL="0" marR="0" marT="0" marB="0" anchor="ctr"/>
                </a:tc>
              </a:tr>
              <a:tr h="1039091">
                <a:tc>
                  <a:txBody>
                    <a:bodyPr/>
                    <a:lstStyle/>
                    <a:p>
                      <a:r>
                        <a:rPr lang="en-US" altLang="zh-TW" sz="1200"/>
                        <a:t>1</a:t>
                      </a:r>
                    </a:p>
                  </a:txBody>
                  <a:tcPr marL="0" marR="0" marT="0" marB="0" anchor="ctr"/>
                </a:tc>
                <a:tc>
                  <a:txBody>
                    <a:bodyPr/>
                    <a:lstStyle/>
                    <a:p>
                      <a:r>
                        <a:rPr lang="en-US" altLang="zh-TW" sz="1200" dirty="0"/>
                        <a:t>()</a:t>
                      </a:r>
                      <a:br>
                        <a:rPr lang="en-US" altLang="zh-TW" sz="1200" dirty="0"/>
                      </a:br>
                      <a:r>
                        <a:rPr lang="en-US" altLang="zh-TW" sz="1200" dirty="0"/>
                        <a:t>[]</a:t>
                      </a:r>
                      <a:br>
                        <a:rPr lang="en-US" altLang="zh-TW" sz="1200" dirty="0"/>
                      </a:br>
                      <a:r>
                        <a:rPr lang="en-US" altLang="zh-TW" sz="1200" dirty="0"/>
                        <a:t>-&gt;</a:t>
                      </a:r>
                      <a:br>
                        <a:rPr lang="en-US" altLang="zh-TW" sz="1200" dirty="0"/>
                      </a:br>
                      <a:r>
                        <a:rPr lang="en-US" altLang="zh-TW" sz="1200" dirty="0"/>
                        <a:t>.</a:t>
                      </a:r>
                      <a:br>
                        <a:rPr lang="en-US" altLang="zh-TW" sz="1200" dirty="0"/>
                      </a:br>
                      <a:r>
                        <a:rPr lang="en-US" altLang="zh-TW" sz="1200" dirty="0"/>
                        <a:t>++ --</a:t>
                      </a:r>
                    </a:p>
                  </a:txBody>
                  <a:tcPr marL="0" marR="0" marT="0" marB="0" anchor="ctr"/>
                </a:tc>
                <a:tc>
                  <a:txBody>
                    <a:bodyPr/>
                    <a:lstStyle/>
                    <a:p>
                      <a:r>
                        <a:rPr lang="en-US" sz="1200" dirty="0"/>
                        <a:t>Function call</a:t>
                      </a:r>
                      <a:br>
                        <a:rPr lang="en-US" sz="1200" dirty="0"/>
                      </a:br>
                      <a:r>
                        <a:rPr lang="en-US" sz="1200" dirty="0"/>
                        <a:t>Array subscripting</a:t>
                      </a:r>
                      <a:br>
                        <a:rPr lang="en-US" sz="1200" dirty="0"/>
                      </a:br>
                      <a:r>
                        <a:rPr lang="en-US" sz="1200" dirty="0"/>
                        <a:t>Element selection (of </a:t>
                      </a:r>
                      <a:r>
                        <a:rPr lang="en-US" sz="1200" dirty="0" err="1"/>
                        <a:t>struct</a:t>
                      </a:r>
                      <a:r>
                        <a:rPr lang="en-US" sz="1200" dirty="0"/>
                        <a:t> or union) through pointer</a:t>
                      </a:r>
                      <a:br>
                        <a:rPr lang="en-US" sz="1200" dirty="0"/>
                      </a:br>
                      <a:r>
                        <a:rPr lang="en-US" sz="1200" dirty="0"/>
                        <a:t>Element selection (of </a:t>
                      </a:r>
                      <a:r>
                        <a:rPr lang="en-US" sz="1200" dirty="0" err="1"/>
                        <a:t>struct</a:t>
                      </a:r>
                      <a:r>
                        <a:rPr lang="en-US" sz="1200" dirty="0"/>
                        <a:t> or union) by reference</a:t>
                      </a:r>
                      <a:br>
                        <a:rPr lang="en-US" sz="1200" dirty="0"/>
                      </a:br>
                      <a:r>
                        <a:rPr lang="en-US" sz="1200" dirty="0"/>
                        <a:t>increment/decrement (suffix) </a:t>
                      </a:r>
                      <a:endParaRPr lang="zh-TW" altLang="en-US" sz="1200" dirty="0"/>
                    </a:p>
                  </a:txBody>
                  <a:tcPr marL="0" marR="0" marT="0" marB="0" anchor="ctr"/>
                </a:tc>
                <a:tc>
                  <a:txBody>
                    <a:bodyPr/>
                    <a:lstStyle/>
                    <a:p>
                      <a:r>
                        <a:rPr lang="zh-TW" altLang="en-US" sz="1200"/>
                        <a:t>左至右</a:t>
                      </a:r>
                    </a:p>
                  </a:txBody>
                  <a:tcPr marL="0" marR="0" marT="0" marB="0" anchor="ctr"/>
                </a:tc>
              </a:tr>
              <a:tr h="1662545">
                <a:tc>
                  <a:txBody>
                    <a:bodyPr/>
                    <a:lstStyle/>
                    <a:p>
                      <a:r>
                        <a:rPr lang="en-US" altLang="zh-TW" sz="1200"/>
                        <a:t>2</a:t>
                      </a:r>
                    </a:p>
                  </a:txBody>
                  <a:tcPr marL="0" marR="0" marT="0" marB="0" anchor="ctr"/>
                </a:tc>
                <a:tc>
                  <a:txBody>
                    <a:bodyPr/>
                    <a:lstStyle/>
                    <a:p>
                      <a:r>
                        <a:rPr lang="en-US" sz="1200" dirty="0"/>
                        <a:t>!</a:t>
                      </a:r>
                      <a:br>
                        <a:rPr lang="en-US" sz="1200" dirty="0"/>
                      </a:br>
                      <a:r>
                        <a:rPr lang="en-US" sz="1200" dirty="0"/>
                        <a:t>~</a:t>
                      </a:r>
                      <a:br>
                        <a:rPr lang="en-US" sz="1200" dirty="0"/>
                      </a:br>
                      <a:r>
                        <a:rPr lang="en-US" sz="1200" dirty="0"/>
                        <a:t>++ --</a:t>
                      </a:r>
                      <a:br>
                        <a:rPr lang="en-US" sz="1200" dirty="0"/>
                      </a:br>
                      <a:r>
                        <a:rPr lang="en-US" sz="1200" dirty="0"/>
                        <a:t>+ -</a:t>
                      </a:r>
                      <a:br>
                        <a:rPr lang="en-US" sz="1200" dirty="0"/>
                      </a:br>
                      <a:r>
                        <a:rPr lang="en-US" sz="1200" dirty="0"/>
                        <a:t>*</a:t>
                      </a:r>
                      <a:br>
                        <a:rPr lang="en-US" sz="1200" dirty="0"/>
                      </a:br>
                      <a:r>
                        <a:rPr lang="en-US" sz="1200" dirty="0"/>
                        <a:t>&amp;</a:t>
                      </a:r>
                      <a:br>
                        <a:rPr lang="en-US" sz="1200" dirty="0"/>
                      </a:br>
                      <a:r>
                        <a:rPr lang="en-US" sz="1200" dirty="0"/>
                        <a:t>(type)</a:t>
                      </a:r>
                      <a:br>
                        <a:rPr lang="en-US" sz="1200" dirty="0"/>
                      </a:br>
                      <a:r>
                        <a:rPr lang="en-US" sz="1200" dirty="0" err="1"/>
                        <a:t>sizeof</a:t>
                      </a:r>
                      <a:endParaRPr lang="en-US" sz="1200" dirty="0"/>
                    </a:p>
                  </a:txBody>
                  <a:tcPr marL="0" marR="0" marT="0" marB="0" anchor="ctr"/>
                </a:tc>
                <a:tc>
                  <a:txBody>
                    <a:bodyPr/>
                    <a:lstStyle/>
                    <a:p>
                      <a:r>
                        <a:rPr lang="en-US" sz="1200"/>
                        <a:t>logic NOT</a:t>
                      </a:r>
                      <a:br>
                        <a:rPr lang="en-US" sz="1200"/>
                      </a:br>
                      <a:r>
                        <a:rPr lang="en-US" sz="1200"/>
                        <a:t>bitwise NOT</a:t>
                      </a:r>
                      <a:br>
                        <a:rPr lang="en-US" sz="1200"/>
                      </a:br>
                      <a:r>
                        <a:rPr lang="en-US" sz="1200"/>
                        <a:t>increment/decrement (prefix)</a:t>
                      </a:r>
                      <a:br>
                        <a:rPr lang="en-US" sz="1200"/>
                      </a:br>
                      <a:r>
                        <a:rPr lang="en-US" sz="1200"/>
                        <a:t>unary plus and minus </a:t>
                      </a:r>
                      <a:br>
                        <a:rPr lang="en-US" sz="1200"/>
                      </a:br>
                      <a:r>
                        <a:rPr lang="en-US" sz="1200"/>
                        <a:t>Indirection (dereference, right value)</a:t>
                      </a:r>
                      <a:br>
                        <a:rPr lang="en-US" sz="1200"/>
                      </a:br>
                      <a:r>
                        <a:rPr lang="en-US" sz="1200"/>
                        <a:t>Address-of (left value)</a:t>
                      </a:r>
                      <a:br>
                        <a:rPr lang="en-US" sz="1200"/>
                      </a:br>
                      <a:r>
                        <a:rPr lang="en-US" sz="1200"/>
                        <a:t>type cast</a:t>
                      </a:r>
                      <a:br>
                        <a:rPr lang="en-US" sz="1200"/>
                      </a:br>
                      <a:r>
                        <a:rPr lang="en-US" sz="1200"/>
                        <a:t>Size-of</a:t>
                      </a:r>
                    </a:p>
                  </a:txBody>
                  <a:tcPr marL="0" marR="0" marT="0" marB="0" anchor="ctr"/>
                </a:tc>
                <a:tc>
                  <a:txBody>
                    <a:bodyPr/>
                    <a:lstStyle/>
                    <a:p>
                      <a:r>
                        <a:rPr lang="zh-TW" altLang="en-US" sz="1200" b="1"/>
                        <a:t>右至左</a:t>
                      </a:r>
                      <a:endParaRPr lang="zh-TW" altLang="en-US" sz="1200"/>
                    </a:p>
                  </a:txBody>
                  <a:tcPr marL="0" marR="0" marT="0" marB="0" anchor="ctr"/>
                </a:tc>
              </a:tr>
              <a:tr h="207818">
                <a:tc>
                  <a:txBody>
                    <a:bodyPr/>
                    <a:lstStyle/>
                    <a:p>
                      <a:r>
                        <a:rPr lang="en-US" altLang="zh-TW" sz="1200"/>
                        <a:t>3</a:t>
                      </a:r>
                    </a:p>
                  </a:txBody>
                  <a:tcPr marL="0" marR="0" marT="0" marB="0" anchor="ctr"/>
                </a:tc>
                <a:tc>
                  <a:txBody>
                    <a:bodyPr/>
                    <a:lstStyle/>
                    <a:p>
                      <a:r>
                        <a:rPr lang="zh-TW" altLang="en-US" sz="1200"/>
                        <a:t>* </a:t>
                      </a:r>
                      <a:r>
                        <a:rPr lang="en-US" altLang="zh-TW" sz="1200"/>
                        <a:t>/ %</a:t>
                      </a:r>
                    </a:p>
                  </a:txBody>
                  <a:tcPr marL="0" marR="0" marT="0" marB="0" anchor="ctr"/>
                </a:tc>
                <a:tc>
                  <a:txBody>
                    <a:bodyPr/>
                    <a:lstStyle/>
                    <a:p>
                      <a:r>
                        <a:rPr lang="en-US" sz="1200"/>
                        <a:t>Arithmetic multiplication, division, and remainder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4</a:t>
                      </a:r>
                    </a:p>
                  </a:txBody>
                  <a:tcPr marL="0" marR="0" marT="0" marB="0" anchor="ctr"/>
                </a:tc>
                <a:tc>
                  <a:txBody>
                    <a:bodyPr/>
                    <a:lstStyle/>
                    <a:p>
                      <a:r>
                        <a:rPr lang="en-US" altLang="zh-TW" sz="1200"/>
                        <a:t>+ -</a:t>
                      </a:r>
                    </a:p>
                  </a:txBody>
                  <a:tcPr marL="0" marR="0" marT="0" marB="0" anchor="ctr"/>
                </a:tc>
                <a:tc>
                  <a:txBody>
                    <a:bodyPr/>
                    <a:lstStyle/>
                    <a:p>
                      <a:r>
                        <a:rPr lang="en-US" sz="1200"/>
                        <a:t>Arithmetic addition, subtraction</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5</a:t>
                      </a:r>
                    </a:p>
                  </a:txBody>
                  <a:tcPr marL="0" marR="0" marT="0" marB="0" anchor="ctr"/>
                </a:tc>
                <a:tc>
                  <a:txBody>
                    <a:bodyPr/>
                    <a:lstStyle/>
                    <a:p>
                      <a:r>
                        <a:rPr lang="en-US" altLang="zh-TW" sz="1200"/>
                        <a:t>&lt;&lt; &gt;&gt;</a:t>
                      </a:r>
                    </a:p>
                  </a:txBody>
                  <a:tcPr marL="0" marR="0" marT="0" marB="0" anchor="ctr"/>
                </a:tc>
                <a:tc>
                  <a:txBody>
                    <a:bodyPr/>
                    <a:lstStyle/>
                    <a:p>
                      <a:r>
                        <a:rPr lang="en-US" sz="1200"/>
                        <a:t>Bitwise left shift, right shift</a:t>
                      </a:r>
                    </a:p>
                  </a:txBody>
                  <a:tcPr marL="0" marR="0" marT="0" marB="0" anchor="ctr"/>
                </a:tc>
                <a:tc>
                  <a:txBody>
                    <a:bodyPr/>
                    <a:lstStyle/>
                    <a:p>
                      <a:r>
                        <a:rPr lang="zh-TW" altLang="en-US" sz="1200"/>
                        <a:t>左至右</a:t>
                      </a:r>
                    </a:p>
                  </a:txBody>
                  <a:tcPr marL="0" marR="0" marT="0" marB="0" anchor="ctr"/>
                </a:tc>
              </a:tr>
              <a:tr h="415636">
                <a:tc>
                  <a:txBody>
                    <a:bodyPr/>
                    <a:lstStyle/>
                    <a:p>
                      <a:r>
                        <a:rPr lang="en-US" altLang="zh-TW" sz="1200"/>
                        <a:t>6</a:t>
                      </a:r>
                    </a:p>
                  </a:txBody>
                  <a:tcPr marL="0" marR="0" marT="0" marB="0" anchor="ctr"/>
                </a:tc>
                <a:tc>
                  <a:txBody>
                    <a:bodyPr/>
                    <a:lstStyle/>
                    <a:p>
                      <a:r>
                        <a:rPr lang="en-US" altLang="zh-TW" sz="1200"/>
                        <a:t>&lt; &lt;=</a:t>
                      </a:r>
                      <a:br>
                        <a:rPr lang="en-US" altLang="zh-TW" sz="1200"/>
                      </a:br>
                      <a:r>
                        <a:rPr lang="en-US" altLang="zh-TW" sz="1200"/>
                        <a:t>&gt; &gt;=</a:t>
                      </a:r>
                    </a:p>
                  </a:txBody>
                  <a:tcPr marL="0" marR="0" marT="0" marB="0" anchor="ctr"/>
                </a:tc>
                <a:tc>
                  <a:txBody>
                    <a:bodyPr/>
                    <a:lstStyle/>
                    <a:p>
                      <a:r>
                        <a:rPr lang="en-US" sz="1200"/>
                        <a:t>Relational less than, not greater than</a:t>
                      </a:r>
                      <a:br>
                        <a:rPr lang="en-US" sz="1200"/>
                      </a:br>
                      <a:r>
                        <a:rPr lang="en-US" sz="1200"/>
                        <a:t>Relational greater than, not less than</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7</a:t>
                      </a:r>
                    </a:p>
                  </a:txBody>
                  <a:tcPr marL="0" marR="0" marT="0" marB="0" anchor="ctr"/>
                </a:tc>
                <a:tc>
                  <a:txBody>
                    <a:bodyPr/>
                    <a:lstStyle/>
                    <a:p>
                      <a:r>
                        <a:rPr lang="en-US" altLang="zh-TW" sz="1200"/>
                        <a:t>== !=</a:t>
                      </a:r>
                    </a:p>
                  </a:txBody>
                  <a:tcPr marL="0" marR="0" marT="0" marB="0" anchor="ctr"/>
                </a:tc>
                <a:tc>
                  <a:txBody>
                    <a:bodyPr/>
                    <a:lstStyle/>
                    <a:p>
                      <a:r>
                        <a:rPr lang="en-US" sz="1200"/>
                        <a:t>Relational equal, not equal</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8</a:t>
                      </a:r>
                    </a:p>
                  </a:txBody>
                  <a:tcPr marL="0" marR="0" marT="0" marB="0" anchor="ctr"/>
                </a:tc>
                <a:tc>
                  <a:txBody>
                    <a:bodyPr/>
                    <a:lstStyle/>
                    <a:p>
                      <a:r>
                        <a:rPr lang="en-US" altLang="zh-TW" sz="1200"/>
                        <a:t>&amp;</a:t>
                      </a:r>
                    </a:p>
                  </a:txBody>
                  <a:tcPr marL="0" marR="0" marT="0" marB="0" anchor="ctr"/>
                </a:tc>
                <a:tc>
                  <a:txBody>
                    <a:bodyPr/>
                    <a:lstStyle/>
                    <a:p>
                      <a:r>
                        <a:rPr lang="en-US" sz="1200"/>
                        <a:t>Bitwise AND</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9</a:t>
                      </a:r>
                    </a:p>
                  </a:txBody>
                  <a:tcPr marL="0" marR="0" marT="0" marB="0" anchor="ctr"/>
                </a:tc>
                <a:tc>
                  <a:txBody>
                    <a:bodyPr/>
                    <a:lstStyle/>
                    <a:p>
                      <a:r>
                        <a:rPr lang="en-US" altLang="zh-TW" sz="1200"/>
                        <a:t>^</a:t>
                      </a:r>
                    </a:p>
                  </a:txBody>
                  <a:tcPr marL="0" marR="0" marT="0" marB="0" anchor="ctr"/>
                </a:tc>
                <a:tc>
                  <a:txBody>
                    <a:bodyPr/>
                    <a:lstStyle/>
                    <a:p>
                      <a:r>
                        <a:rPr lang="en-US" sz="1200"/>
                        <a:t>Bitwise XOR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10</a:t>
                      </a:r>
                    </a:p>
                  </a:txBody>
                  <a:tcPr marL="0" marR="0" marT="0" marB="0" anchor="ctr"/>
                </a:tc>
                <a:tc>
                  <a:txBody>
                    <a:bodyPr/>
                    <a:lstStyle/>
                    <a:p>
                      <a:r>
                        <a:rPr lang="en-US" altLang="zh-TW" sz="1200"/>
                        <a:t>|</a:t>
                      </a:r>
                    </a:p>
                  </a:txBody>
                  <a:tcPr marL="0" marR="0" marT="0" marB="0" anchor="ctr"/>
                </a:tc>
                <a:tc>
                  <a:txBody>
                    <a:bodyPr/>
                    <a:lstStyle/>
                    <a:p>
                      <a:r>
                        <a:rPr lang="en-US" sz="1200"/>
                        <a:t>Bitwise 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11</a:t>
                      </a:r>
                    </a:p>
                  </a:txBody>
                  <a:tcPr marL="0" marR="0" marT="0" marB="0" anchor="ctr"/>
                </a:tc>
                <a:tc>
                  <a:txBody>
                    <a:bodyPr/>
                    <a:lstStyle/>
                    <a:p>
                      <a:r>
                        <a:rPr lang="en-US" altLang="zh-TW" sz="1200"/>
                        <a:t>&amp;&amp;</a:t>
                      </a:r>
                    </a:p>
                  </a:txBody>
                  <a:tcPr marL="0" marR="0" marT="0" marB="0" anchor="ctr"/>
                </a:tc>
                <a:tc>
                  <a:txBody>
                    <a:bodyPr/>
                    <a:lstStyle/>
                    <a:p>
                      <a:r>
                        <a:rPr lang="en-US" sz="1200"/>
                        <a:t>Logical AND</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12</a:t>
                      </a:r>
                    </a:p>
                  </a:txBody>
                  <a:tcPr marL="0" marR="0" marT="0" marB="0" anchor="ctr"/>
                </a:tc>
                <a:tc>
                  <a:txBody>
                    <a:bodyPr/>
                    <a:lstStyle/>
                    <a:p>
                      <a:r>
                        <a:rPr lang="en-US" altLang="zh-TW" sz="1200"/>
                        <a:t>||</a:t>
                      </a:r>
                    </a:p>
                  </a:txBody>
                  <a:tcPr marL="0" marR="0" marT="0" marB="0" anchor="ctr"/>
                </a:tc>
                <a:tc>
                  <a:txBody>
                    <a:bodyPr/>
                    <a:lstStyle/>
                    <a:p>
                      <a:r>
                        <a:rPr lang="en-US" sz="1200"/>
                        <a:t>Logical OR</a:t>
                      </a:r>
                    </a:p>
                  </a:txBody>
                  <a:tcPr marL="0" marR="0" marT="0" marB="0" anchor="ctr"/>
                </a:tc>
                <a:tc>
                  <a:txBody>
                    <a:bodyPr/>
                    <a:lstStyle/>
                    <a:p>
                      <a:r>
                        <a:rPr lang="zh-TW" altLang="en-US" sz="1200"/>
                        <a:t>左至右</a:t>
                      </a:r>
                    </a:p>
                  </a:txBody>
                  <a:tcPr marL="0" marR="0" marT="0" marB="0" anchor="ctr"/>
                </a:tc>
              </a:tr>
              <a:tr h="207818">
                <a:tc>
                  <a:txBody>
                    <a:bodyPr/>
                    <a:lstStyle/>
                    <a:p>
                      <a:r>
                        <a:rPr lang="en-US" altLang="zh-TW" sz="1200"/>
                        <a:t>13</a:t>
                      </a:r>
                    </a:p>
                  </a:txBody>
                  <a:tcPr marL="0" marR="0" marT="0" marB="0" anchor="ctr"/>
                </a:tc>
                <a:tc>
                  <a:txBody>
                    <a:bodyPr/>
                    <a:lstStyle/>
                    <a:p>
                      <a:r>
                        <a:rPr lang="en-US" altLang="zh-TW" sz="1200"/>
                        <a:t>?:</a:t>
                      </a:r>
                    </a:p>
                  </a:txBody>
                  <a:tcPr marL="0" marR="0" marT="0" marB="0" anchor="ctr"/>
                </a:tc>
                <a:tc>
                  <a:txBody>
                    <a:bodyPr/>
                    <a:lstStyle/>
                    <a:p>
                      <a:r>
                        <a:rPr lang="en-US" sz="1200"/>
                        <a:t>Ternary conditional</a:t>
                      </a:r>
                    </a:p>
                  </a:txBody>
                  <a:tcPr marL="0" marR="0" marT="0" marB="0" anchor="ctr"/>
                </a:tc>
                <a:tc>
                  <a:txBody>
                    <a:bodyPr/>
                    <a:lstStyle/>
                    <a:p>
                      <a:r>
                        <a:rPr lang="zh-TW" altLang="en-US" sz="1200" b="1"/>
                        <a:t>右至左</a:t>
                      </a:r>
                      <a:endParaRPr lang="zh-TW" altLang="en-US" sz="1200"/>
                    </a:p>
                  </a:txBody>
                  <a:tcPr marL="0" marR="0" marT="0" marB="0" anchor="ctr"/>
                </a:tc>
              </a:tr>
              <a:tr h="1039091">
                <a:tc>
                  <a:txBody>
                    <a:bodyPr/>
                    <a:lstStyle/>
                    <a:p>
                      <a:r>
                        <a:rPr lang="en-US" altLang="zh-TW" sz="1200"/>
                        <a:t>14</a:t>
                      </a:r>
                    </a:p>
                  </a:txBody>
                  <a:tcPr marL="0" marR="0" marT="0" marB="0" anchor="ctr"/>
                </a:tc>
                <a:tc>
                  <a:txBody>
                    <a:bodyPr/>
                    <a:lstStyle/>
                    <a:p>
                      <a:r>
                        <a:rPr lang="en-US" altLang="zh-TW" sz="1200"/>
                        <a:t>=</a:t>
                      </a:r>
                      <a:br>
                        <a:rPr lang="en-US" altLang="zh-TW" sz="1200"/>
                      </a:br>
                      <a:r>
                        <a:rPr lang="en-US" altLang="zh-TW" sz="1200"/>
                        <a:t>+= -=</a:t>
                      </a:r>
                      <a:br>
                        <a:rPr lang="en-US" altLang="zh-TW" sz="1200"/>
                      </a:br>
                      <a:r>
                        <a:rPr lang="en-US" altLang="zh-TW" sz="1200"/>
                        <a:t>*= /= %=</a:t>
                      </a:r>
                      <a:br>
                        <a:rPr lang="en-US" altLang="zh-TW" sz="1200"/>
                      </a:br>
                      <a:r>
                        <a:rPr lang="en-US" altLang="zh-TW" sz="1200"/>
                        <a:t>&amp;= ^= |=</a:t>
                      </a:r>
                      <a:br>
                        <a:rPr lang="en-US" altLang="zh-TW" sz="1200"/>
                      </a:br>
                      <a:r>
                        <a:rPr lang="en-US" altLang="zh-TW" sz="1200"/>
                        <a:t>&lt;&lt;= &gt;&gt;=</a:t>
                      </a:r>
                    </a:p>
                  </a:txBody>
                  <a:tcPr marL="0" marR="0" marT="0" marB="0" anchor="ctr"/>
                </a:tc>
                <a:tc>
                  <a:txBody>
                    <a:bodyPr/>
                    <a:lstStyle/>
                    <a:p>
                      <a:r>
                        <a:rPr lang="en-US" sz="1200"/>
                        <a:t>Direct assignment</a:t>
                      </a:r>
                      <a:br>
                        <a:rPr lang="en-US" sz="1200"/>
                      </a:br>
                      <a:r>
                        <a:rPr lang="en-US" sz="1200"/>
                        <a:t>Assignment by sum, difference</a:t>
                      </a:r>
                      <a:br>
                        <a:rPr lang="en-US" sz="1200"/>
                      </a:br>
                      <a:r>
                        <a:rPr lang="en-US" sz="1200"/>
                        <a:t>Assignment by product, quotient, remainder</a:t>
                      </a:r>
                      <a:br>
                        <a:rPr lang="en-US" sz="1200"/>
                      </a:br>
                      <a:r>
                        <a:rPr lang="en-US" sz="1200"/>
                        <a:t>Assignment by bitwise AND, XOR, OR</a:t>
                      </a:r>
                      <a:br>
                        <a:rPr lang="en-US" sz="1200"/>
                      </a:br>
                      <a:r>
                        <a:rPr lang="en-US" sz="1200"/>
                        <a:t>Assignment by bitwise left shift, right shift</a:t>
                      </a:r>
                    </a:p>
                  </a:txBody>
                  <a:tcPr marL="0" marR="0" marT="0" marB="0" anchor="ctr"/>
                </a:tc>
                <a:tc>
                  <a:txBody>
                    <a:bodyPr/>
                    <a:lstStyle/>
                    <a:p>
                      <a:r>
                        <a:rPr lang="zh-TW" altLang="en-US" sz="1200" b="1"/>
                        <a:t>右至左</a:t>
                      </a:r>
                      <a:endParaRPr lang="zh-TW" altLang="en-US" sz="1200"/>
                    </a:p>
                  </a:txBody>
                  <a:tcPr marL="0" marR="0" marT="0" marB="0" anchor="ctr"/>
                </a:tc>
              </a:tr>
              <a:tr h="207818">
                <a:tc>
                  <a:txBody>
                    <a:bodyPr/>
                    <a:lstStyle/>
                    <a:p>
                      <a:r>
                        <a:rPr lang="en-US" altLang="zh-TW" sz="1200"/>
                        <a:t>15</a:t>
                      </a:r>
                    </a:p>
                  </a:txBody>
                  <a:tcPr marL="0" marR="0" marT="0" marB="0" anchor="ctr"/>
                </a:tc>
                <a:tc>
                  <a:txBody>
                    <a:bodyPr/>
                    <a:lstStyle/>
                    <a:p>
                      <a:r>
                        <a:rPr lang="en-US" altLang="zh-TW" sz="1200"/>
                        <a:t>,</a:t>
                      </a:r>
                    </a:p>
                  </a:txBody>
                  <a:tcPr marL="0" marR="0" marT="0" marB="0" anchor="ctr"/>
                </a:tc>
                <a:tc>
                  <a:txBody>
                    <a:bodyPr/>
                    <a:lstStyle/>
                    <a:p>
                      <a:r>
                        <a:rPr lang="en-US" sz="1200"/>
                        <a:t>Comma</a:t>
                      </a:r>
                    </a:p>
                  </a:txBody>
                  <a:tcPr marL="0" marR="0" marT="0" marB="0" anchor="ctr"/>
                </a:tc>
                <a:tc>
                  <a:txBody>
                    <a:bodyPr/>
                    <a:lstStyle/>
                    <a:p>
                      <a:r>
                        <a:rPr lang="zh-TW" altLang="en-US" sz="1200" dirty="0"/>
                        <a:t>左至右</a:t>
                      </a:r>
                    </a:p>
                  </a:txBody>
                  <a:tcPr marL="0" marR="0" marT="0" marB="0" anchor="ct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278</a:t>
            </a:fld>
            <a:endParaRPr lang="zh-TW" altLang="en-US"/>
          </a:p>
        </p:txBody>
      </p:sp>
      <p:sp>
        <p:nvSpPr>
          <p:cNvPr id="6" name="內容版面配置區 2"/>
          <p:cNvSpPr txBox="1">
            <a:spLocks/>
          </p:cNvSpPr>
          <p:nvPr/>
        </p:nvSpPr>
        <p:spPr>
          <a:xfrm>
            <a:off x="0" y="1484784"/>
            <a:ext cx="3419872" cy="5373216"/>
          </a:xfrm>
          <a:prstGeom prst="rect">
            <a:avLst/>
          </a:prstGeom>
        </p:spPr>
        <p:txBody>
          <a:bodyPr vert="horz" lIns="54864" tIns="91440" rtlCol="0">
            <a:norm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lang="zh-TW" altLang="en-US" sz="3200" dirty="0" smtClean="0"/>
              <a:t>運算子</a:t>
            </a:r>
            <a:endParaRPr lang="en-US" altLang="zh-TW" sz="3200" dirty="0" smtClean="0"/>
          </a:p>
          <a:p>
            <a:pPr marL="896112" lvl="1" indent="-320040">
              <a:buClr>
                <a:schemeClr val="accent1"/>
              </a:buClr>
              <a:buSzPct val="80000"/>
              <a:buFont typeface="Wingdings 2"/>
              <a:buChar char=""/>
            </a:pPr>
            <a:r>
              <a:rPr lang="zh-TW" altLang="en-US" sz="3200" dirty="0" smtClean="0"/>
              <a:t>有先後順序</a:t>
            </a:r>
            <a:endParaRPr lang="en-US" altLang="zh-TW" sz="3200" dirty="0" smtClean="0"/>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2771800" cy="1412776"/>
          </a:xfrm>
        </p:spPr>
        <p:txBody>
          <a:bodyPr>
            <a:normAutofit/>
          </a:bodyPr>
          <a:lstStyle/>
          <a:p>
            <a:r>
              <a:rPr lang="en-US" altLang="zh-TW" sz="2800" dirty="0" smtClean="0"/>
              <a:t>C</a:t>
            </a:r>
            <a:r>
              <a:rPr lang="zh-TW" altLang="en-US" sz="2800" dirty="0" smtClean="0"/>
              <a:t>語言程式設計</a:t>
            </a:r>
            <a:r>
              <a:rPr lang="en-US" altLang="zh-TW" sz="2800" dirty="0" smtClean="0"/>
              <a:t>-</a:t>
            </a:r>
            <a:r>
              <a:rPr lang="zh-TW" altLang="en-US" sz="2800" dirty="0" smtClean="0"/>
              <a:t>運算元</a:t>
            </a:r>
            <a:endParaRPr lang="zh-TW" altLang="en-US" sz="2800" dirty="0"/>
          </a:p>
        </p:txBody>
      </p:sp>
      <p:sp>
        <p:nvSpPr>
          <p:cNvPr id="3" name="內容版面配置區 2"/>
          <p:cNvSpPr>
            <a:spLocks noGrp="1"/>
          </p:cNvSpPr>
          <p:nvPr>
            <p:ph idx="1"/>
          </p:nvPr>
        </p:nvSpPr>
        <p:spPr>
          <a:xfrm>
            <a:off x="0" y="1484784"/>
            <a:ext cx="2843808" cy="5373216"/>
          </a:xfrm>
        </p:spPr>
        <p:txBody>
          <a:bodyPr/>
          <a:lstStyle/>
          <a:p>
            <a:r>
              <a:rPr lang="en-US" altLang="zh-TW" dirty="0" smtClean="0"/>
              <a:t>Example</a:t>
            </a:r>
          </a:p>
          <a:p>
            <a:pPr lvl="1"/>
            <a:r>
              <a:rPr lang="zh-TW" altLang="en-US" sz="1800" dirty="0" smtClean="0"/>
              <a:t>利用</a:t>
            </a:r>
            <a:r>
              <a:rPr lang="en-US" altLang="zh-TW" sz="1800" dirty="0" err="1" smtClean="0"/>
              <a:t>metaprogramming</a:t>
            </a:r>
            <a:r>
              <a:rPr lang="zh-TW" altLang="en-US" sz="1800" dirty="0" smtClean="0"/>
              <a:t>設計計算機</a:t>
            </a:r>
            <a:endParaRPr lang="en-US" altLang="zh-TW" sz="1800" dirty="0" smtClean="0"/>
          </a:p>
          <a:p>
            <a:pPr lvl="1"/>
            <a:r>
              <a:rPr lang="en-US" altLang="zh-TW" sz="1800" dirty="0" err="1" smtClean="0"/>
              <a:t>typedef</a:t>
            </a:r>
            <a:endParaRPr lang="en-US" altLang="zh-TW" sz="1800" dirty="0" smtClean="0"/>
          </a:p>
          <a:p>
            <a:pPr lvl="1"/>
            <a:r>
              <a:rPr lang="en-US" altLang="zh-TW" sz="1800" dirty="0" smtClean="0"/>
              <a:t>Array/String</a:t>
            </a:r>
          </a:p>
          <a:p>
            <a:pPr lvl="1"/>
            <a:r>
              <a:rPr lang="zh-TW" altLang="en-US" sz="1800" dirty="0" smtClean="0"/>
              <a:t>字面值</a:t>
            </a:r>
            <a:r>
              <a:rPr lang="en-US" altLang="zh-TW" sz="1800" dirty="0" smtClean="0"/>
              <a:t>/</a:t>
            </a:r>
            <a:r>
              <a:rPr lang="zh-TW" altLang="en-US" sz="1800" dirty="0" smtClean="0"/>
              <a:t>運算子</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279</a:t>
            </a:fld>
            <a:endParaRPr lang="zh-TW" altLang="en-US"/>
          </a:p>
        </p:txBody>
      </p:sp>
      <p:pic>
        <p:nvPicPr>
          <p:cNvPr id="408581" name="Picture 5"/>
          <p:cNvPicPr>
            <a:picLocks noChangeAspect="1" noChangeArrowheads="1"/>
          </p:cNvPicPr>
          <p:nvPr/>
        </p:nvPicPr>
        <p:blipFill>
          <a:blip r:embed="rId2" cstate="print"/>
          <a:srcRect/>
          <a:stretch>
            <a:fillRect/>
          </a:stretch>
        </p:blipFill>
        <p:spPr bwMode="auto">
          <a:xfrm>
            <a:off x="0" y="5373216"/>
            <a:ext cx="9144000" cy="1484784"/>
          </a:xfrm>
          <a:prstGeom prst="rect">
            <a:avLst/>
          </a:prstGeom>
          <a:noFill/>
          <a:ln w="9525">
            <a:noFill/>
            <a:miter lim="800000"/>
            <a:headEnd/>
            <a:tailEnd/>
          </a:ln>
        </p:spPr>
      </p:pic>
      <p:pic>
        <p:nvPicPr>
          <p:cNvPr id="408582" name="Picture 6"/>
          <p:cNvPicPr>
            <a:picLocks noChangeAspect="1" noChangeArrowheads="1"/>
          </p:cNvPicPr>
          <p:nvPr/>
        </p:nvPicPr>
        <p:blipFill>
          <a:blip r:embed="rId3" cstate="print"/>
          <a:srcRect/>
          <a:stretch>
            <a:fillRect/>
          </a:stretch>
        </p:blipFill>
        <p:spPr bwMode="auto">
          <a:xfrm>
            <a:off x="2625436" y="0"/>
            <a:ext cx="6518563" cy="5373216"/>
          </a:xfrm>
          <a:prstGeom prst="rect">
            <a:avLst/>
          </a:prstGeom>
          <a:noFill/>
          <a:ln w="9525">
            <a:noFill/>
            <a:miter lim="800000"/>
            <a:headEnd/>
            <a:tailEnd/>
          </a:ln>
        </p:spPr>
      </p:pic>
      <p:pic>
        <p:nvPicPr>
          <p:cNvPr id="408583" name="Picture 7"/>
          <p:cNvPicPr>
            <a:picLocks noChangeAspect="1" noChangeArrowheads="1"/>
          </p:cNvPicPr>
          <p:nvPr/>
        </p:nvPicPr>
        <p:blipFill>
          <a:blip r:embed="rId4" cstate="print"/>
          <a:srcRect/>
          <a:stretch>
            <a:fillRect/>
          </a:stretch>
        </p:blipFill>
        <p:spPr bwMode="auto">
          <a:xfrm>
            <a:off x="5138661" y="0"/>
            <a:ext cx="4005339" cy="1124744"/>
          </a:xfrm>
          <a:prstGeom prst="rect">
            <a:avLst/>
          </a:prstGeom>
          <a:noFill/>
          <a:ln w="25400">
            <a:solidFill>
              <a:schemeClr val="accent1"/>
            </a:solid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UXXXX</a:t>
            </a:r>
            <a:r>
              <a:rPr lang="zh-TW" altLang="en-US" dirty="0" smtClean="0"/>
              <a:t>公司為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pic>
        <p:nvPicPr>
          <p:cNvPr id="270338" name="Picture 2" descr="http://img.technews.tw/wp-content/uploads/2018/11/15183751/wqoqpwop-624x371.png"/>
          <p:cNvPicPr>
            <a:picLocks noChangeAspect="1" noChangeArrowheads="1"/>
          </p:cNvPicPr>
          <p:nvPr/>
        </p:nvPicPr>
        <p:blipFill>
          <a:blip r:embed="rId2"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https://unitetechno.com/dt_catalog/pc-classic/</a:t>
            </a:r>
            <a:endParaRPr lang="zh-TW" altLang="en-US"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運算元</a:t>
            </a:r>
            <a:endParaRPr lang="zh-TW" altLang="en-US" dirty="0"/>
          </a:p>
        </p:txBody>
      </p:sp>
      <p:sp>
        <p:nvSpPr>
          <p:cNvPr id="3" name="內容版面配置區 2"/>
          <p:cNvSpPr>
            <a:spLocks noGrp="1"/>
          </p:cNvSpPr>
          <p:nvPr>
            <p:ph idx="1"/>
          </p:nvPr>
        </p:nvSpPr>
        <p:spPr>
          <a:xfrm>
            <a:off x="0" y="1484784"/>
            <a:ext cx="3779912" cy="5373216"/>
          </a:xfrm>
        </p:spPr>
        <p:txBody>
          <a:bodyPr/>
          <a:lstStyle/>
          <a:p>
            <a:r>
              <a:rPr lang="zh-TW" altLang="en-US" dirty="0" smtClean="0"/>
              <a:t>浮點數計算機</a:t>
            </a:r>
            <a:endParaRPr lang="en-US" altLang="zh-TW" dirty="0" smtClean="0"/>
          </a:p>
          <a:p>
            <a:pPr lvl="1"/>
            <a:r>
              <a:rPr lang="zh-TW" altLang="en-US" dirty="0" smtClean="0"/>
              <a:t>再次利用</a:t>
            </a:r>
            <a:r>
              <a:rPr lang="en-US" altLang="zh-TW" dirty="0" err="1" smtClean="0"/>
              <a:t>metaprogramming</a:t>
            </a:r>
            <a:r>
              <a:rPr lang="zh-TW" altLang="en-US" dirty="0" smtClean="0"/>
              <a:t>設計計算機</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280</a:t>
            </a:fld>
            <a:endParaRPr lang="zh-TW" altLang="en-US"/>
          </a:p>
        </p:txBody>
      </p:sp>
      <p:pic>
        <p:nvPicPr>
          <p:cNvPr id="409602" name="Picture 2"/>
          <p:cNvPicPr>
            <a:picLocks noChangeAspect="1" noChangeArrowheads="1"/>
          </p:cNvPicPr>
          <p:nvPr/>
        </p:nvPicPr>
        <p:blipFill>
          <a:blip r:embed="rId2" cstate="print"/>
          <a:srcRect/>
          <a:stretch>
            <a:fillRect/>
          </a:stretch>
        </p:blipFill>
        <p:spPr bwMode="auto">
          <a:xfrm>
            <a:off x="3707904" y="5013176"/>
            <a:ext cx="5436096" cy="1844824"/>
          </a:xfrm>
          <a:prstGeom prst="rect">
            <a:avLst/>
          </a:prstGeom>
          <a:noFill/>
          <a:ln w="9525">
            <a:noFill/>
            <a:miter lim="800000"/>
            <a:headEnd/>
            <a:tailEnd/>
          </a:ln>
        </p:spPr>
      </p:pic>
      <p:pic>
        <p:nvPicPr>
          <p:cNvPr id="409603" name="Picture 3"/>
          <p:cNvPicPr>
            <a:picLocks noChangeAspect="1" noChangeArrowheads="1"/>
          </p:cNvPicPr>
          <p:nvPr/>
        </p:nvPicPr>
        <p:blipFill>
          <a:blip r:embed="rId3" cstate="print"/>
          <a:srcRect/>
          <a:stretch>
            <a:fillRect/>
          </a:stretch>
        </p:blipFill>
        <p:spPr bwMode="auto">
          <a:xfrm>
            <a:off x="3707904" y="0"/>
            <a:ext cx="5436095" cy="5013176"/>
          </a:xfrm>
          <a:prstGeom prst="rect">
            <a:avLst/>
          </a:prstGeom>
          <a:noFill/>
          <a:ln w="9525">
            <a:noFill/>
            <a:miter lim="800000"/>
            <a:headEnd/>
            <a:tailEnd/>
          </a:ln>
        </p:spPr>
      </p:pic>
      <p:pic>
        <p:nvPicPr>
          <p:cNvPr id="409604" name="Picture 4"/>
          <p:cNvPicPr>
            <a:picLocks noChangeAspect="1" noChangeArrowheads="1"/>
          </p:cNvPicPr>
          <p:nvPr/>
        </p:nvPicPr>
        <p:blipFill>
          <a:blip r:embed="rId4" cstate="print"/>
          <a:srcRect/>
          <a:stretch>
            <a:fillRect/>
          </a:stretch>
        </p:blipFill>
        <p:spPr bwMode="auto">
          <a:xfrm>
            <a:off x="0" y="5705872"/>
            <a:ext cx="3707904" cy="1152128"/>
          </a:xfrm>
          <a:prstGeom prst="rect">
            <a:avLst/>
          </a:prstGeom>
          <a:noFill/>
          <a:ln w="9525">
            <a:noFill/>
            <a:miter lim="800000"/>
            <a:headEnd/>
            <a:tailEnd/>
          </a:ln>
        </p:spPr>
      </p:pic>
      <p:pic>
        <p:nvPicPr>
          <p:cNvPr id="409605" name="Picture 5"/>
          <p:cNvPicPr>
            <a:picLocks noChangeAspect="1" noChangeArrowheads="1"/>
          </p:cNvPicPr>
          <p:nvPr/>
        </p:nvPicPr>
        <p:blipFill>
          <a:blip r:embed="rId5" cstate="print"/>
          <a:srcRect/>
          <a:stretch>
            <a:fillRect/>
          </a:stretch>
        </p:blipFill>
        <p:spPr bwMode="auto">
          <a:xfrm>
            <a:off x="0" y="4365104"/>
            <a:ext cx="3707903" cy="13473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3347864" cy="5373216"/>
          </a:xfrm>
        </p:spPr>
        <p:txBody>
          <a:bodyPr/>
          <a:lstStyle/>
          <a:p>
            <a:r>
              <a:rPr lang="zh-TW" altLang="en-US" dirty="0" smtClean="0"/>
              <a:t>浮點數轉整數</a:t>
            </a:r>
            <a:endParaRPr lang="en-US" altLang="zh-TW" dirty="0" smtClean="0"/>
          </a:p>
          <a:p>
            <a:pPr lvl="1"/>
            <a:r>
              <a:rPr lang="zh-TW" altLang="en-US" dirty="0" smtClean="0"/>
              <a:t>型態不同，大小不同也可轉換</a:t>
            </a:r>
            <a:endParaRPr lang="en-US" altLang="zh-TW" dirty="0" smtClean="0"/>
          </a:p>
          <a:p>
            <a:pPr lvl="1"/>
            <a:r>
              <a:rPr lang="zh-TW" altLang="en-US" dirty="0" smtClean="0"/>
              <a:t>數值上的傳換，轉整數時類式高斯函數</a:t>
            </a:r>
            <a:r>
              <a:rPr lang="en-US" altLang="zh-TW" dirty="0" smtClean="0"/>
              <a:t>[x]</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281</a:t>
            </a:fld>
            <a:endParaRPr lang="zh-TW" altLang="en-US"/>
          </a:p>
        </p:txBody>
      </p:sp>
      <p:pic>
        <p:nvPicPr>
          <p:cNvPr id="416770" name="Picture 2"/>
          <p:cNvPicPr>
            <a:picLocks noChangeAspect="1" noChangeArrowheads="1"/>
          </p:cNvPicPr>
          <p:nvPr/>
        </p:nvPicPr>
        <p:blipFill>
          <a:blip r:embed="rId2" cstate="print"/>
          <a:srcRect/>
          <a:stretch>
            <a:fillRect/>
          </a:stretch>
        </p:blipFill>
        <p:spPr bwMode="auto">
          <a:xfrm>
            <a:off x="0" y="5400675"/>
            <a:ext cx="9144000" cy="1457325"/>
          </a:xfrm>
          <a:prstGeom prst="rect">
            <a:avLst/>
          </a:prstGeom>
          <a:noFill/>
          <a:ln w="9525">
            <a:noFill/>
            <a:miter lim="800000"/>
            <a:headEnd/>
            <a:tailEnd/>
          </a:ln>
        </p:spPr>
      </p:pic>
      <p:pic>
        <p:nvPicPr>
          <p:cNvPr id="416771" name="Picture 3"/>
          <p:cNvPicPr>
            <a:picLocks noChangeAspect="1" noChangeArrowheads="1"/>
          </p:cNvPicPr>
          <p:nvPr/>
        </p:nvPicPr>
        <p:blipFill>
          <a:blip r:embed="rId3" cstate="print"/>
          <a:srcRect/>
          <a:stretch>
            <a:fillRect/>
          </a:stretch>
        </p:blipFill>
        <p:spPr bwMode="auto">
          <a:xfrm>
            <a:off x="3275856" y="1484784"/>
            <a:ext cx="5868144" cy="39604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sz="2400" dirty="0" smtClean="0"/>
              <a:t>顯性轉換</a:t>
            </a:r>
            <a:r>
              <a:rPr lang="en-US" altLang="zh-TW" sz="2400" dirty="0" smtClean="0"/>
              <a:t>:</a:t>
            </a:r>
            <a:r>
              <a:rPr lang="zh-TW" altLang="en-US" sz="2400" dirty="0" smtClean="0"/>
              <a:t> </a:t>
            </a:r>
            <a:r>
              <a:rPr lang="en-US" altLang="zh-TW" sz="2400" dirty="0" smtClean="0"/>
              <a:t>(type)</a:t>
            </a:r>
          </a:p>
          <a:p>
            <a:r>
              <a:rPr lang="zh-TW" altLang="en-US" sz="2400" dirty="0" smtClean="0"/>
              <a:t>隱性轉換</a:t>
            </a:r>
            <a:endParaRPr lang="en-US" altLang="zh-TW" sz="2400" dirty="0" smtClean="0"/>
          </a:p>
          <a:p>
            <a:pPr lvl="1"/>
            <a:r>
              <a:rPr lang="zh-TW" altLang="en-US" sz="2000" dirty="0" smtClean="0"/>
              <a:t>初步轉換</a:t>
            </a:r>
            <a:endParaRPr lang="en-US" altLang="zh-TW" sz="2000" dirty="0" smtClean="0"/>
          </a:p>
          <a:p>
            <a:pPr lvl="1"/>
            <a:endParaRPr lang="en-US" altLang="zh-TW" sz="2000" dirty="0" smtClean="0"/>
          </a:p>
          <a:p>
            <a:pPr lvl="1">
              <a:buNone/>
            </a:pPr>
            <a:endParaRPr lang="en-US" altLang="zh-TW" sz="2000" dirty="0" smtClean="0"/>
          </a:p>
          <a:p>
            <a:pPr lvl="1"/>
            <a:r>
              <a:rPr lang="zh-TW" altLang="en-US" sz="2000" dirty="0" smtClean="0"/>
              <a:t>比較優先權</a:t>
            </a:r>
            <a:endParaRPr lang="en-US" altLang="zh-TW" sz="2000" dirty="0" smtClean="0"/>
          </a:p>
          <a:p>
            <a:pPr lvl="2"/>
            <a:r>
              <a:rPr lang="en-US" altLang="zh-TW" sz="1600" dirty="0" smtClean="0"/>
              <a:t>double &gt; unsigned long &gt; long </a:t>
            </a:r>
            <a:r>
              <a:rPr lang="en-US" altLang="zh-TW" sz="1600" dirty="0" err="1" smtClean="0"/>
              <a:t>int</a:t>
            </a:r>
            <a:r>
              <a:rPr lang="en-US" altLang="zh-TW" sz="1600" dirty="0" smtClean="0"/>
              <a:t> &gt; </a:t>
            </a:r>
            <a:r>
              <a:rPr lang="en-US" altLang="zh-TW" sz="1600" dirty="0" err="1" smtClean="0"/>
              <a:t>int</a:t>
            </a:r>
            <a:endParaRPr lang="en-US" altLang="zh-TW" sz="1600" dirty="0" smtClean="0"/>
          </a:p>
          <a:p>
            <a:r>
              <a:rPr lang="en-US" altLang="zh-TW" sz="2400" dirty="0" smtClean="0"/>
              <a:t>Ex:</a:t>
            </a:r>
          </a:p>
          <a:p>
            <a:pPr lvl="1"/>
            <a:r>
              <a:rPr lang="zh-TW" altLang="en-US" dirty="0" smtClean="0"/>
              <a:t> </a:t>
            </a:r>
            <a:r>
              <a:rPr lang="en-US" altLang="zh-TW" dirty="0" smtClean="0"/>
              <a:t>x = ( a – b ) + ( c *    d    ) / 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282</a:t>
            </a:fld>
            <a:endParaRPr lang="zh-TW" altLang="en-US"/>
          </a:p>
        </p:txBody>
      </p:sp>
      <p:graphicFrame>
        <p:nvGraphicFramePr>
          <p:cNvPr id="7" name="表格 6"/>
          <p:cNvGraphicFramePr>
            <a:graphicFrameLocks noGrp="1"/>
          </p:cNvGraphicFramePr>
          <p:nvPr/>
        </p:nvGraphicFramePr>
        <p:xfrm>
          <a:off x="683568" y="2636912"/>
          <a:ext cx="4536504" cy="822960"/>
        </p:xfrm>
        <a:graphic>
          <a:graphicData uri="http://schemas.openxmlformats.org/drawingml/2006/table">
            <a:tbl>
              <a:tblPr firstRow="1" bandRow="1">
                <a:tableStyleId>{5C22544A-7EE6-4342-B048-85BDC9FD1C3A}</a:tableStyleId>
              </a:tblPr>
              <a:tblGrid>
                <a:gridCol w="2952328"/>
                <a:gridCol w="1584176"/>
              </a:tblGrid>
              <a:tr h="252000">
                <a:tc>
                  <a:txBody>
                    <a:bodyPr/>
                    <a:lstStyle/>
                    <a:p>
                      <a:r>
                        <a:rPr lang="zh-TW" altLang="en-US" sz="1200" dirty="0" smtClean="0"/>
                        <a:t>轉換前型態</a:t>
                      </a:r>
                      <a:endParaRPr lang="zh-TW" altLang="en-US" sz="1200" dirty="0"/>
                    </a:p>
                  </a:txBody>
                  <a:tcPr/>
                </a:tc>
                <a:tc>
                  <a:txBody>
                    <a:bodyPr/>
                    <a:lstStyle/>
                    <a:p>
                      <a:r>
                        <a:rPr lang="zh-TW" altLang="en-US" sz="1200" dirty="0" smtClean="0"/>
                        <a:t>轉換後</a:t>
                      </a:r>
                      <a:endParaRPr lang="zh-TW" altLang="en-US" sz="1200" dirty="0"/>
                    </a:p>
                  </a:txBody>
                  <a:tcPr/>
                </a:tc>
              </a:tr>
              <a:tr h="252000">
                <a:tc>
                  <a:txBody>
                    <a:bodyPr/>
                    <a:lstStyle/>
                    <a:p>
                      <a:r>
                        <a:rPr lang="en-US" altLang="zh-TW" sz="1200" dirty="0" smtClean="0"/>
                        <a:t>char, unsigned char, (unsigned) short </a:t>
                      </a:r>
                      <a:r>
                        <a:rPr lang="en-US" altLang="zh-TW" sz="1200" dirty="0" err="1" smtClean="0"/>
                        <a:t>int</a:t>
                      </a:r>
                      <a:r>
                        <a:rPr lang="en-US" altLang="zh-TW" sz="1200" dirty="0" smtClean="0"/>
                        <a:t>, </a:t>
                      </a:r>
                      <a:r>
                        <a:rPr lang="en-US" altLang="zh-TW" sz="1200" dirty="0" err="1" smtClean="0"/>
                        <a:t>int</a:t>
                      </a:r>
                      <a:endParaRPr lang="zh-TW" altLang="en-US" sz="1200" dirty="0"/>
                    </a:p>
                  </a:txBody>
                  <a:tcPr/>
                </a:tc>
                <a:tc>
                  <a:txBody>
                    <a:bodyPr/>
                    <a:lstStyle/>
                    <a:p>
                      <a:r>
                        <a:rPr lang="en-US" altLang="zh-TW" sz="1200" dirty="0" err="1" smtClean="0"/>
                        <a:t>Int</a:t>
                      </a:r>
                      <a:endParaRPr lang="zh-TW" altLang="en-US" sz="1200" dirty="0"/>
                    </a:p>
                  </a:txBody>
                  <a:tcPr/>
                </a:tc>
              </a:tr>
              <a:tr h="252000">
                <a:tc>
                  <a:txBody>
                    <a:bodyPr/>
                    <a:lstStyle/>
                    <a:p>
                      <a:r>
                        <a:rPr lang="en-US" altLang="zh-TW" sz="1200" dirty="0" smtClean="0"/>
                        <a:t>float, double</a:t>
                      </a:r>
                      <a:endParaRPr lang="zh-TW" altLang="en-US" sz="1200" dirty="0"/>
                    </a:p>
                  </a:txBody>
                  <a:tcPr/>
                </a:tc>
                <a:tc>
                  <a:txBody>
                    <a:bodyPr/>
                    <a:lstStyle/>
                    <a:p>
                      <a:r>
                        <a:rPr lang="en-US" altLang="zh-TW" sz="1200" dirty="0" smtClean="0"/>
                        <a:t>double</a:t>
                      </a:r>
                      <a:endParaRPr lang="zh-TW" altLang="en-US" sz="1200" dirty="0"/>
                    </a:p>
                  </a:txBody>
                  <a:tcPr/>
                </a:tc>
              </a:tr>
            </a:tbl>
          </a:graphicData>
        </a:graphic>
      </p:graphicFrame>
      <p:cxnSp>
        <p:nvCxnSpPr>
          <p:cNvPr id="9" name="直線單箭頭接點 8"/>
          <p:cNvCxnSpPr/>
          <p:nvPr/>
        </p:nvCxnSpPr>
        <p:spPr>
          <a:xfrm>
            <a:off x="2195736"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1691680"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3059832"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3779912"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4572000" y="5229200"/>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475656" y="5373216"/>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6" name="文字方塊 15"/>
          <p:cNvSpPr txBox="1"/>
          <p:nvPr/>
        </p:nvSpPr>
        <p:spPr>
          <a:xfrm>
            <a:off x="1403648" y="4869160"/>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7" name="文字方塊 16"/>
          <p:cNvSpPr txBox="1"/>
          <p:nvPr/>
        </p:nvSpPr>
        <p:spPr>
          <a:xfrm>
            <a:off x="1907704" y="4869160"/>
            <a:ext cx="599844" cy="369332"/>
          </a:xfrm>
          <a:prstGeom prst="rect">
            <a:avLst/>
          </a:prstGeom>
          <a:noFill/>
        </p:spPr>
        <p:txBody>
          <a:bodyPr wrap="none" rtlCol="0">
            <a:spAutoFit/>
          </a:bodyPr>
          <a:lstStyle/>
          <a:p>
            <a:r>
              <a:rPr lang="en-US" altLang="zh-TW" dirty="0" smtClean="0"/>
              <a:t>char</a:t>
            </a:r>
            <a:endParaRPr lang="zh-TW" altLang="en-US" dirty="0"/>
          </a:p>
        </p:txBody>
      </p:sp>
      <p:sp>
        <p:nvSpPr>
          <p:cNvPr id="18" name="文字方塊 17"/>
          <p:cNvSpPr txBox="1"/>
          <p:nvPr/>
        </p:nvSpPr>
        <p:spPr>
          <a:xfrm>
            <a:off x="755576" y="4869160"/>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19" name="文字方塊 18"/>
          <p:cNvSpPr txBox="1"/>
          <p:nvPr/>
        </p:nvSpPr>
        <p:spPr>
          <a:xfrm>
            <a:off x="3275856" y="4869160"/>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0" name="文字方塊 19"/>
          <p:cNvSpPr txBox="1"/>
          <p:nvPr/>
        </p:nvSpPr>
        <p:spPr>
          <a:xfrm>
            <a:off x="2555776" y="4869160"/>
            <a:ext cx="628698" cy="369332"/>
          </a:xfrm>
          <a:prstGeom prst="rect">
            <a:avLst/>
          </a:prstGeom>
          <a:noFill/>
        </p:spPr>
        <p:txBody>
          <a:bodyPr wrap="none" rtlCol="0">
            <a:spAutoFit/>
          </a:bodyPr>
          <a:lstStyle/>
          <a:p>
            <a:r>
              <a:rPr lang="en-US" altLang="zh-TW" dirty="0" smtClean="0"/>
              <a:t>float</a:t>
            </a:r>
            <a:endParaRPr lang="zh-TW" altLang="en-US" dirty="0"/>
          </a:p>
        </p:txBody>
      </p:sp>
      <p:sp>
        <p:nvSpPr>
          <p:cNvPr id="21" name="文字方塊 20"/>
          <p:cNvSpPr txBox="1"/>
          <p:nvPr/>
        </p:nvSpPr>
        <p:spPr>
          <a:xfrm>
            <a:off x="4283968" y="4869160"/>
            <a:ext cx="599844" cy="369332"/>
          </a:xfrm>
          <a:prstGeom prst="rect">
            <a:avLst/>
          </a:prstGeom>
          <a:noFill/>
        </p:spPr>
        <p:txBody>
          <a:bodyPr wrap="none" rtlCol="0">
            <a:spAutoFit/>
          </a:bodyPr>
          <a:lstStyle/>
          <a:p>
            <a:r>
              <a:rPr lang="en-US" altLang="zh-TW" dirty="0" smtClean="0"/>
              <a:t>char</a:t>
            </a:r>
            <a:endParaRPr lang="zh-TW" altLang="en-US" dirty="0"/>
          </a:p>
        </p:txBody>
      </p:sp>
      <p:sp>
        <p:nvSpPr>
          <p:cNvPr id="22" name="文字方塊 21"/>
          <p:cNvSpPr txBox="1"/>
          <p:nvPr/>
        </p:nvSpPr>
        <p:spPr>
          <a:xfrm>
            <a:off x="1979712" y="5373216"/>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23" name="文字方塊 22"/>
          <p:cNvSpPr txBox="1"/>
          <p:nvPr/>
        </p:nvSpPr>
        <p:spPr>
          <a:xfrm>
            <a:off x="2627784" y="5373216"/>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4" name="文字方塊 23"/>
          <p:cNvSpPr txBox="1"/>
          <p:nvPr/>
        </p:nvSpPr>
        <p:spPr>
          <a:xfrm>
            <a:off x="3347864" y="5373216"/>
            <a:ext cx="843501" cy="369332"/>
          </a:xfrm>
          <a:prstGeom prst="rect">
            <a:avLst/>
          </a:prstGeom>
          <a:noFill/>
        </p:spPr>
        <p:txBody>
          <a:bodyPr wrap="none" rtlCol="0">
            <a:spAutoFit/>
          </a:bodyPr>
          <a:lstStyle/>
          <a:p>
            <a:r>
              <a:rPr lang="en-US" altLang="zh-TW" dirty="0" smtClean="0"/>
              <a:t>double</a:t>
            </a:r>
            <a:endParaRPr lang="zh-TW" altLang="en-US" dirty="0"/>
          </a:p>
        </p:txBody>
      </p:sp>
      <p:sp>
        <p:nvSpPr>
          <p:cNvPr id="25" name="文字方塊 24"/>
          <p:cNvSpPr txBox="1"/>
          <p:nvPr/>
        </p:nvSpPr>
        <p:spPr>
          <a:xfrm>
            <a:off x="4355976" y="5373216"/>
            <a:ext cx="439544" cy="369332"/>
          </a:xfrm>
          <a:prstGeom prst="rect">
            <a:avLst/>
          </a:prstGeom>
          <a:noFill/>
        </p:spPr>
        <p:txBody>
          <a:bodyPr wrap="none" rtlCol="0">
            <a:spAutoFit/>
          </a:bodyPr>
          <a:lstStyle/>
          <a:p>
            <a:r>
              <a:rPr lang="en-US" altLang="zh-TW" dirty="0" err="1" smtClean="0"/>
              <a:t>int</a:t>
            </a:r>
            <a:endParaRPr lang="zh-TW" altLang="en-US" dirty="0"/>
          </a:p>
        </p:txBody>
      </p:sp>
      <p:sp>
        <p:nvSpPr>
          <p:cNvPr id="26" name="文字方塊 25"/>
          <p:cNvSpPr txBox="1"/>
          <p:nvPr/>
        </p:nvSpPr>
        <p:spPr>
          <a:xfrm>
            <a:off x="1691680" y="5805264"/>
            <a:ext cx="439544" cy="369332"/>
          </a:xfrm>
          <a:prstGeom prst="rect">
            <a:avLst/>
          </a:prstGeom>
          <a:noFill/>
        </p:spPr>
        <p:txBody>
          <a:bodyPr wrap="none" rtlCol="0">
            <a:spAutoFit/>
          </a:bodyPr>
          <a:lstStyle/>
          <a:p>
            <a:r>
              <a:rPr lang="en-US" altLang="zh-TW" dirty="0" err="1" smtClean="0"/>
              <a:t>int</a:t>
            </a:r>
            <a:endParaRPr lang="zh-TW" altLang="en-US" dirty="0"/>
          </a:p>
        </p:txBody>
      </p:sp>
      <p:cxnSp>
        <p:nvCxnSpPr>
          <p:cNvPr id="27" name="直線單箭頭接點 26"/>
          <p:cNvCxnSpPr>
            <a:stCxn id="22" idx="2"/>
          </p:cNvCxnSpPr>
          <p:nvPr/>
        </p:nvCxnSpPr>
        <p:spPr>
          <a:xfrm flipH="1">
            <a:off x="1979712" y="5742548"/>
            <a:ext cx="219772"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5" idx="2"/>
          </p:cNvCxnSpPr>
          <p:nvPr/>
        </p:nvCxnSpPr>
        <p:spPr>
          <a:xfrm>
            <a:off x="1695428" y="5742548"/>
            <a:ext cx="212276"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3347864" y="5820122"/>
            <a:ext cx="843501" cy="369332"/>
          </a:xfrm>
          <a:prstGeom prst="rect">
            <a:avLst/>
          </a:prstGeom>
          <a:noFill/>
        </p:spPr>
        <p:txBody>
          <a:bodyPr wrap="none" rtlCol="0">
            <a:spAutoFit/>
          </a:bodyPr>
          <a:lstStyle/>
          <a:p>
            <a:r>
              <a:rPr lang="en-US" altLang="zh-TW" dirty="0" smtClean="0"/>
              <a:t>double</a:t>
            </a:r>
            <a:endParaRPr lang="zh-TW" altLang="en-US" dirty="0"/>
          </a:p>
        </p:txBody>
      </p:sp>
      <p:cxnSp>
        <p:nvCxnSpPr>
          <p:cNvPr id="35" name="直線單箭頭接點 34"/>
          <p:cNvCxnSpPr/>
          <p:nvPr/>
        </p:nvCxnSpPr>
        <p:spPr>
          <a:xfrm flipH="1">
            <a:off x="3779912" y="5694923"/>
            <a:ext cx="795836"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779912" y="5733256"/>
            <a:ext cx="0"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3049535" y="5694923"/>
            <a:ext cx="730377"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2267744" y="6200636"/>
            <a:ext cx="843501" cy="369332"/>
          </a:xfrm>
          <a:prstGeom prst="rect">
            <a:avLst/>
          </a:prstGeom>
          <a:noFill/>
        </p:spPr>
        <p:txBody>
          <a:bodyPr wrap="none" rtlCol="0">
            <a:spAutoFit/>
          </a:bodyPr>
          <a:lstStyle/>
          <a:p>
            <a:r>
              <a:rPr lang="en-US" altLang="zh-TW" dirty="0" smtClean="0"/>
              <a:t>double</a:t>
            </a:r>
            <a:endParaRPr lang="zh-TW" altLang="en-US" dirty="0"/>
          </a:p>
        </p:txBody>
      </p:sp>
      <p:cxnSp>
        <p:nvCxnSpPr>
          <p:cNvPr id="43" name="直線單箭頭接點 42"/>
          <p:cNvCxnSpPr/>
          <p:nvPr/>
        </p:nvCxnSpPr>
        <p:spPr>
          <a:xfrm flipH="1">
            <a:off x="2771801" y="6093296"/>
            <a:ext cx="1008111"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2051720" y="6093296"/>
            <a:ext cx="730377" cy="206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1115616" y="6381328"/>
            <a:ext cx="121384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0" name="文字方塊 49"/>
          <p:cNvSpPr txBox="1"/>
          <p:nvPr/>
        </p:nvSpPr>
        <p:spPr>
          <a:xfrm>
            <a:off x="755576" y="6121871"/>
            <a:ext cx="439544" cy="369332"/>
          </a:xfrm>
          <a:prstGeom prst="rect">
            <a:avLst/>
          </a:prstGeom>
          <a:noFill/>
        </p:spPr>
        <p:txBody>
          <a:bodyPr wrap="none" rtlCol="0">
            <a:spAutoFit/>
          </a:bodyPr>
          <a:lstStyle/>
          <a:p>
            <a:r>
              <a:rPr lang="en-US" altLang="zh-TW" dirty="0" err="1" smtClean="0"/>
              <a:t>int</a:t>
            </a:r>
            <a:endParaRPr lang="zh-TW" altLang="en-US" dirty="0"/>
          </a:p>
        </p:txBody>
      </p:sp>
      <p:cxnSp>
        <p:nvCxnSpPr>
          <p:cNvPr id="54" name="直線單箭頭接點 53"/>
          <p:cNvCxnSpPr/>
          <p:nvPr/>
        </p:nvCxnSpPr>
        <p:spPr>
          <a:xfrm flipV="1">
            <a:off x="971600" y="5229200"/>
            <a:ext cx="0"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5508104" y="1700808"/>
            <a:ext cx="1590500" cy="646331"/>
          </a:xfrm>
          <a:prstGeom prst="rect">
            <a:avLst/>
          </a:prstGeom>
          <a:noFill/>
        </p:spPr>
        <p:txBody>
          <a:bodyPr wrap="none" rtlCol="0">
            <a:spAutoFit/>
          </a:bodyPr>
          <a:lstStyle/>
          <a:p>
            <a:r>
              <a:rPr lang="zh-TW" altLang="en-US" dirty="0" smtClean="0"/>
              <a:t>資安問題</a:t>
            </a:r>
            <a:r>
              <a:rPr lang="en-US" altLang="zh-TW" dirty="0" smtClean="0"/>
              <a:t>:</a:t>
            </a:r>
          </a:p>
          <a:p>
            <a:r>
              <a:rPr lang="en-US" altLang="zh-TW" dirty="0" smtClean="0">
                <a:solidFill>
                  <a:srgbClr val="FF0000"/>
                </a:solidFill>
              </a:rPr>
              <a:t>type confusion</a:t>
            </a:r>
          </a:p>
        </p:txBody>
      </p:sp>
      <p:pic>
        <p:nvPicPr>
          <p:cNvPr id="418819" name="Picture 3"/>
          <p:cNvPicPr>
            <a:picLocks noChangeAspect="1" noChangeArrowheads="1"/>
          </p:cNvPicPr>
          <p:nvPr/>
        </p:nvPicPr>
        <p:blipFill>
          <a:blip r:embed="rId2" cstate="print"/>
          <a:srcRect/>
          <a:stretch>
            <a:fillRect/>
          </a:stretch>
        </p:blipFill>
        <p:spPr bwMode="auto">
          <a:xfrm>
            <a:off x="5273799" y="2348880"/>
            <a:ext cx="3870201" cy="1831354"/>
          </a:xfrm>
          <a:prstGeom prst="rect">
            <a:avLst/>
          </a:prstGeom>
          <a:noFill/>
          <a:ln w="9525">
            <a:noFill/>
            <a:miter lim="800000"/>
            <a:headEnd/>
            <a:tailEnd/>
          </a:ln>
        </p:spPr>
      </p:pic>
      <p:pic>
        <p:nvPicPr>
          <p:cNvPr id="418820" name="Picture 4"/>
          <p:cNvPicPr>
            <a:picLocks noChangeAspect="1" noChangeArrowheads="1"/>
          </p:cNvPicPr>
          <p:nvPr/>
        </p:nvPicPr>
        <p:blipFill>
          <a:blip r:embed="rId3" cstate="print"/>
          <a:srcRect/>
          <a:stretch>
            <a:fillRect/>
          </a:stretch>
        </p:blipFill>
        <p:spPr bwMode="auto">
          <a:xfrm>
            <a:off x="5292080" y="4149080"/>
            <a:ext cx="3851920" cy="5717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型態轉換</a:t>
            </a:r>
            <a:endParaRPr lang="zh-TW" altLang="en-US" dirty="0"/>
          </a:p>
        </p:txBody>
      </p:sp>
      <p:sp>
        <p:nvSpPr>
          <p:cNvPr id="3" name="內容版面配置區 2"/>
          <p:cNvSpPr>
            <a:spLocks noGrp="1"/>
          </p:cNvSpPr>
          <p:nvPr>
            <p:ph idx="1"/>
          </p:nvPr>
        </p:nvSpPr>
        <p:spPr>
          <a:xfrm>
            <a:off x="0" y="1484784"/>
            <a:ext cx="3275856" cy="3024336"/>
          </a:xfrm>
        </p:spPr>
        <p:txBody>
          <a:bodyPr>
            <a:normAutofit fontScale="92500"/>
          </a:bodyPr>
          <a:lstStyle/>
          <a:p>
            <a:r>
              <a:rPr lang="zh-TW" altLang="en-US" dirty="0" smtClean="0"/>
              <a:t>強制型態轉換</a:t>
            </a:r>
            <a:endParaRPr lang="en-US" altLang="zh-TW" dirty="0" smtClean="0"/>
          </a:p>
          <a:p>
            <a:pPr lvl="1"/>
            <a:r>
              <a:rPr lang="zh-TW" altLang="en-US" dirty="0" smtClean="0"/>
              <a:t>因為</a:t>
            </a:r>
            <a:r>
              <a:rPr lang="en-US" altLang="zh-TW" dirty="0" smtClean="0"/>
              <a:t>double</a:t>
            </a:r>
            <a:r>
              <a:rPr lang="zh-TW" altLang="en-US" dirty="0" smtClean="0"/>
              <a:t>優先</a:t>
            </a:r>
            <a:endParaRPr lang="en-US" altLang="zh-TW" dirty="0" smtClean="0"/>
          </a:p>
          <a:p>
            <a:pPr lvl="1"/>
            <a:r>
              <a:rPr lang="zh-TW" altLang="en-US" dirty="0" smtClean="0"/>
              <a:t>得到 浮點數</a:t>
            </a:r>
            <a:r>
              <a:rPr lang="en-US" altLang="zh-TW" dirty="0" smtClean="0"/>
              <a:t>x, y</a:t>
            </a:r>
            <a:r>
              <a:rPr lang="zh-TW" altLang="en-US" dirty="0" smtClean="0"/>
              <a:t>在</a:t>
            </a:r>
            <a:r>
              <a:rPr lang="en-US" altLang="zh-TW" dirty="0" smtClean="0"/>
              <a:t>x / y</a:t>
            </a:r>
            <a:r>
              <a:rPr lang="zh-TW" altLang="en-US" dirty="0" smtClean="0"/>
              <a:t>運算時會先轉為</a:t>
            </a:r>
            <a:r>
              <a:rPr lang="en-US" altLang="zh-TW" dirty="0" smtClean="0"/>
              <a:t>double</a:t>
            </a:r>
            <a:r>
              <a:rPr lang="zh-TW" altLang="en-US" dirty="0" smtClean="0"/>
              <a:t>再轉為</a:t>
            </a:r>
            <a:r>
              <a:rPr lang="en-US" altLang="zh-TW" dirty="0" err="1" smtClean="0"/>
              <a:t>int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283</a:t>
            </a:fld>
            <a:endParaRPr lang="zh-TW" altLang="en-US"/>
          </a:p>
        </p:txBody>
      </p:sp>
      <p:pic>
        <p:nvPicPr>
          <p:cNvPr id="417794" name="Picture 2"/>
          <p:cNvPicPr>
            <a:picLocks noChangeAspect="1" noChangeArrowheads="1"/>
          </p:cNvPicPr>
          <p:nvPr/>
        </p:nvPicPr>
        <p:blipFill>
          <a:blip r:embed="rId2" cstate="print"/>
          <a:srcRect/>
          <a:stretch>
            <a:fillRect/>
          </a:stretch>
        </p:blipFill>
        <p:spPr bwMode="auto">
          <a:xfrm>
            <a:off x="3275856" y="1484784"/>
            <a:ext cx="5868144" cy="5373216"/>
          </a:xfrm>
          <a:prstGeom prst="rect">
            <a:avLst/>
          </a:prstGeom>
          <a:noFill/>
          <a:ln w="9525">
            <a:noFill/>
            <a:miter lim="800000"/>
            <a:headEnd/>
            <a:tailEnd/>
          </a:ln>
        </p:spPr>
      </p:pic>
      <p:pic>
        <p:nvPicPr>
          <p:cNvPr id="417795" name="Picture 3"/>
          <p:cNvPicPr>
            <a:picLocks noChangeAspect="1" noChangeArrowheads="1"/>
          </p:cNvPicPr>
          <p:nvPr/>
        </p:nvPicPr>
        <p:blipFill>
          <a:blip r:embed="rId3" cstate="print"/>
          <a:srcRect/>
          <a:stretch>
            <a:fillRect/>
          </a:stretch>
        </p:blipFill>
        <p:spPr bwMode="auto">
          <a:xfrm>
            <a:off x="1" y="4509120"/>
            <a:ext cx="3294092" cy="2348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巨集定義</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#define CONST </a:t>
            </a:r>
            <a:r>
              <a:rPr lang="en-US" altLang="zh-TW" dirty="0" err="1" smtClean="0"/>
              <a:t>var</a:t>
            </a:r>
            <a:endParaRPr lang="en-US" altLang="zh-TW" dirty="0" smtClean="0"/>
          </a:p>
          <a:p>
            <a:r>
              <a:rPr lang="en-US" altLang="zh-TW" dirty="0" smtClean="0"/>
              <a:t>#define </a:t>
            </a:r>
            <a:r>
              <a:rPr lang="en-US" altLang="zh-TW" dirty="0" err="1" smtClean="0"/>
              <a:t>macro_name</a:t>
            </a:r>
            <a:r>
              <a:rPr lang="en-US" altLang="zh-TW" dirty="0" smtClean="0"/>
              <a:t>(</a:t>
            </a:r>
            <a:r>
              <a:rPr lang="en-US" altLang="zh-TW" dirty="0" err="1" smtClean="0"/>
              <a:t>arg</a:t>
            </a:r>
            <a:r>
              <a:rPr lang="en-US" altLang="zh-TW" dirty="0" smtClean="0"/>
              <a:t>)</a:t>
            </a:r>
            <a:r>
              <a:rPr lang="zh-TW" altLang="en-US" dirty="0" smtClean="0"/>
              <a:t> </a:t>
            </a:r>
            <a:r>
              <a:rPr lang="en-US" altLang="zh-TW" dirty="0" smtClean="0"/>
              <a:t>do(</a:t>
            </a:r>
            <a:r>
              <a:rPr lang="en-US" altLang="zh-TW" dirty="0" err="1" smtClean="0"/>
              <a:t>arg</a:t>
            </a:r>
            <a:r>
              <a:rPr lang="en-US" altLang="zh-TW" dirty="0" smtClean="0"/>
              <a:t>)</a:t>
            </a:r>
          </a:p>
          <a:p>
            <a:r>
              <a:rPr lang="en-US" altLang="zh-TW" dirty="0" smtClean="0"/>
              <a:t>#define </a:t>
            </a:r>
            <a:r>
              <a:rPr lang="en-US" altLang="zh-TW" dirty="0" err="1" smtClean="0"/>
              <a:t>macro_name</a:t>
            </a:r>
            <a:r>
              <a:rPr lang="en-US" altLang="zh-TW" dirty="0" smtClean="0"/>
              <a:t>(</a:t>
            </a:r>
            <a:r>
              <a:rPr lang="en-US" altLang="zh-TW" dirty="0" err="1" smtClean="0"/>
              <a:t>arg</a:t>
            </a:r>
            <a:r>
              <a:rPr lang="en-US" altLang="zh-TW" dirty="0" smtClean="0"/>
              <a:t>)  \</a:t>
            </a:r>
          </a:p>
          <a:p>
            <a:r>
              <a:rPr lang="en-US" altLang="zh-TW" dirty="0" smtClean="0"/>
              <a:t>    do1(</a:t>
            </a:r>
            <a:r>
              <a:rPr lang="en-US" altLang="zh-TW" dirty="0" err="1" smtClean="0"/>
              <a:t>arg</a:t>
            </a:r>
            <a:r>
              <a:rPr lang="en-US" altLang="zh-TW" dirty="0" smtClean="0"/>
              <a:t>)                                   \</a:t>
            </a:r>
          </a:p>
          <a:p>
            <a:r>
              <a:rPr lang="en-US" altLang="zh-TW" dirty="0" smtClean="0"/>
              <a:t>    do2(</a:t>
            </a:r>
            <a:r>
              <a:rPr lang="en-US" altLang="zh-TW" dirty="0" err="1" smtClean="0"/>
              <a:t>arg</a:t>
            </a:r>
            <a:r>
              <a:rPr lang="en-US" altLang="zh-TW" dirty="0" smtClean="0"/>
              <a:t>)</a:t>
            </a:r>
          </a:p>
          <a:p>
            <a:endParaRPr lang="en-US" altLang="zh-TW" dirty="0" smtClean="0"/>
          </a:p>
          <a:p>
            <a:r>
              <a:rPr lang="en-US" altLang="zh-TW" dirty="0" smtClean="0"/>
              <a:t>#define ZERO 0</a:t>
            </a:r>
          </a:p>
          <a:p>
            <a:r>
              <a:rPr lang="en-US" altLang="zh-TW" dirty="0" err="1" smtClean="0"/>
              <a:t>int</a:t>
            </a:r>
            <a:r>
              <a:rPr lang="en-US" altLang="zh-TW" dirty="0" smtClean="0"/>
              <a:t> test=ZERO; =&gt; </a:t>
            </a:r>
            <a:r>
              <a:rPr lang="en-US" altLang="zh-TW" dirty="0" err="1" smtClean="0"/>
              <a:t>int</a:t>
            </a:r>
            <a:r>
              <a:rPr lang="en-US" altLang="zh-TW" dirty="0" smtClean="0"/>
              <a:t> test=0;</a:t>
            </a:r>
          </a:p>
          <a:p>
            <a:r>
              <a:rPr lang="en-US" altLang="zh-TW" dirty="0" smtClean="0"/>
              <a:t>#define ADD(</a:t>
            </a:r>
            <a:r>
              <a:rPr lang="en-US" altLang="zh-TW" dirty="0" err="1" smtClean="0"/>
              <a:t>a,b</a:t>
            </a:r>
            <a:r>
              <a:rPr lang="en-US" altLang="zh-TW" dirty="0" smtClean="0"/>
              <a:t>) </a:t>
            </a:r>
            <a:r>
              <a:rPr lang="en-US" altLang="zh-TW" dirty="0" err="1" smtClean="0"/>
              <a:t>a+b</a:t>
            </a:r>
            <a:endParaRPr lang="en-US" altLang="zh-TW" dirty="0" smtClean="0"/>
          </a:p>
          <a:p>
            <a:r>
              <a:rPr lang="en-US" altLang="zh-TW" dirty="0" err="1" smtClean="0"/>
              <a:t>int</a:t>
            </a:r>
            <a:r>
              <a:rPr lang="en-US" altLang="zh-TW" dirty="0" smtClean="0"/>
              <a:t> test=ADD(1,2) =&gt; </a:t>
            </a:r>
            <a:r>
              <a:rPr lang="en-US" altLang="zh-TW" dirty="0" err="1" smtClean="0"/>
              <a:t>int</a:t>
            </a:r>
            <a:r>
              <a:rPr lang="en-US" altLang="zh-TW" dirty="0" smtClean="0"/>
              <a:t> test=1+2; </a:t>
            </a:r>
          </a:p>
          <a:p>
            <a:r>
              <a:rPr lang="en-US" altLang="zh-TW" dirty="0" smtClean="0"/>
              <a:t>#define ADD(</a:t>
            </a:r>
            <a:r>
              <a:rPr lang="en-US" altLang="zh-TW" dirty="0" err="1" smtClean="0"/>
              <a:t>a,b</a:t>
            </a:r>
            <a:r>
              <a:rPr lang="en-US" altLang="zh-TW" dirty="0" smtClean="0"/>
              <a:t>)</a:t>
            </a:r>
            <a:r>
              <a:rPr lang="en-US" altLang="zh-TW" b="1" dirty="0" smtClean="0"/>
              <a:t> (a)+(b)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284</a:t>
            </a:fld>
            <a:endParaRPr lang="zh-TW" altLang="en-US"/>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en-US" altLang="zh-TW" dirty="0" smtClean="0"/>
              <a:t>if (</a:t>
            </a:r>
            <a:r>
              <a:rPr lang="zh-TW" altLang="en-US" dirty="0" smtClean="0"/>
              <a:t>條件</a:t>
            </a:r>
            <a:r>
              <a:rPr lang="en-US" altLang="zh-TW" dirty="0" smtClean="0"/>
              <a:t>) … else …</a:t>
            </a:r>
          </a:p>
          <a:p>
            <a:pPr lvl="1"/>
            <a:r>
              <a:rPr lang="zh-TW" altLang="en-US" dirty="0" smtClean="0"/>
              <a:t>一行程式時</a:t>
            </a:r>
            <a:endParaRPr lang="en-US" altLang="zh-TW" dirty="0" smtClean="0"/>
          </a:p>
          <a:p>
            <a:pPr lvl="2">
              <a:buNone/>
            </a:pPr>
            <a:r>
              <a:rPr lang="en-US" altLang="zh-TW" dirty="0" smtClean="0"/>
              <a:t>if(</a:t>
            </a:r>
            <a:r>
              <a:rPr lang="zh-TW" altLang="en-US" dirty="0" smtClean="0"/>
              <a:t>條件</a:t>
            </a:r>
            <a:r>
              <a:rPr lang="en-US" altLang="zh-TW" dirty="0" smtClean="0"/>
              <a:t>)</a:t>
            </a:r>
          </a:p>
          <a:p>
            <a:pPr lvl="3">
              <a:buNone/>
            </a:pPr>
            <a:r>
              <a:rPr lang="zh-TW" altLang="en-US" dirty="0" smtClean="0"/>
              <a:t>條件成立</a:t>
            </a:r>
            <a:r>
              <a:rPr lang="en-US" altLang="zh-TW" dirty="0" smtClean="0"/>
              <a:t>;</a:t>
            </a:r>
          </a:p>
          <a:p>
            <a:pPr lvl="2">
              <a:buNone/>
            </a:pPr>
            <a:r>
              <a:rPr lang="en-US" altLang="zh-TW" dirty="0" smtClean="0"/>
              <a:t>else</a:t>
            </a:r>
          </a:p>
          <a:p>
            <a:pPr lvl="3">
              <a:buNone/>
            </a:pPr>
            <a:r>
              <a:rPr lang="zh-TW" altLang="en-US" dirty="0" smtClean="0"/>
              <a:t>條件不成立</a:t>
            </a:r>
            <a:r>
              <a:rPr lang="en-US" altLang="zh-TW" dirty="0" smtClean="0"/>
              <a:t>;</a:t>
            </a:r>
          </a:p>
          <a:p>
            <a:pPr lvl="1"/>
            <a:r>
              <a:rPr lang="zh-TW" altLang="en-US" dirty="0" smtClean="0"/>
              <a:t>多行時</a:t>
            </a:r>
            <a:endParaRPr lang="en-US" altLang="zh-TW" dirty="0" smtClean="0"/>
          </a:p>
          <a:p>
            <a:pPr lvl="2">
              <a:buNone/>
            </a:pPr>
            <a:r>
              <a:rPr lang="en-US" altLang="zh-TW" dirty="0" smtClean="0"/>
              <a:t>if(</a:t>
            </a:r>
            <a:r>
              <a:rPr lang="zh-TW" altLang="en-US" dirty="0" smtClean="0"/>
              <a:t>條件</a:t>
            </a:r>
            <a:r>
              <a:rPr lang="en-US" altLang="zh-TW" dirty="0" smtClean="0"/>
              <a:t>){</a:t>
            </a:r>
          </a:p>
          <a:p>
            <a:pPr lvl="3">
              <a:buNone/>
            </a:pPr>
            <a:r>
              <a:rPr lang="zh-TW" altLang="en-US" dirty="0" smtClean="0"/>
              <a:t>條件成立</a:t>
            </a:r>
            <a:r>
              <a:rPr lang="en-US" altLang="zh-TW" dirty="0" smtClean="0"/>
              <a:t>;</a:t>
            </a:r>
          </a:p>
          <a:p>
            <a:pPr lvl="3">
              <a:buNone/>
            </a:pPr>
            <a:r>
              <a:rPr lang="zh-TW" altLang="en-US" dirty="0" smtClean="0"/>
              <a:t>條件成立</a:t>
            </a:r>
            <a:r>
              <a:rPr lang="en-US" altLang="zh-TW" dirty="0" smtClean="0"/>
              <a:t>;</a:t>
            </a:r>
          </a:p>
          <a:p>
            <a:pPr lvl="2">
              <a:buNone/>
            </a:pPr>
            <a:r>
              <a:rPr lang="en-US" altLang="zh-TW" dirty="0" smtClean="0"/>
              <a:t>}else{</a:t>
            </a:r>
          </a:p>
          <a:p>
            <a:pPr lvl="1">
              <a:buNone/>
            </a:pPr>
            <a:r>
              <a:rPr lang="en-US" altLang="zh-TW" dirty="0" smtClean="0"/>
              <a:t>		</a:t>
            </a:r>
            <a:r>
              <a:rPr lang="zh-TW" altLang="en-US" dirty="0" smtClean="0"/>
              <a:t> </a:t>
            </a:r>
            <a:r>
              <a:rPr lang="zh-TW" altLang="en-US" sz="2100" dirty="0" smtClean="0"/>
              <a:t>條件不成立</a:t>
            </a:r>
            <a:r>
              <a:rPr lang="en-US" altLang="zh-TW" sz="2100" dirty="0" smtClean="0"/>
              <a:t>;</a:t>
            </a:r>
          </a:p>
          <a:p>
            <a:pPr lvl="1">
              <a:buNone/>
            </a:pPr>
            <a:r>
              <a:rPr lang="zh-TW" altLang="en-US" sz="2100" dirty="0" smtClean="0"/>
              <a:t>           條件不成立</a:t>
            </a:r>
            <a:r>
              <a:rPr lang="en-US" altLang="zh-TW" sz="2100" dirty="0" smtClean="0"/>
              <a:t>;</a:t>
            </a:r>
          </a:p>
          <a:p>
            <a:pPr lvl="2">
              <a:buNone/>
            </a:pPr>
            <a:r>
              <a:rPr lang="en-US" altLang="zh-TW" sz="2500" dirty="0" smtClean="0"/>
              <a:t>}</a:t>
            </a:r>
          </a:p>
          <a:p>
            <a:pPr lvl="1"/>
            <a:endParaRPr lang="en-US" altLang="zh-TW" dirty="0" smtClean="0"/>
          </a:p>
          <a:p>
            <a:r>
              <a:rPr lang="en-US" altLang="zh-TW" dirty="0" smtClean="0"/>
              <a:t>(</a:t>
            </a:r>
            <a:r>
              <a:rPr lang="zh-TW" altLang="en-US" dirty="0" smtClean="0"/>
              <a:t>條件</a:t>
            </a:r>
            <a:r>
              <a:rPr lang="en-US" altLang="zh-TW" dirty="0" smtClean="0"/>
              <a:t>) ? (A) </a:t>
            </a:r>
            <a:r>
              <a:rPr lang="en-US" altLang="zh-TW" dirty="0" smtClean="0">
                <a:sym typeface="Wingdings" pitchFamily="2" charset="2"/>
              </a:rPr>
              <a:t>: (B)</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285</a:t>
            </a:fld>
            <a:endParaRPr lang="zh-TW" altLang="en-US"/>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輸出兩位數字的問題</a:t>
            </a:r>
            <a:endParaRPr lang="en-US" altLang="zh-TW" dirty="0" smtClean="0"/>
          </a:p>
          <a:p>
            <a:pPr lvl="1"/>
            <a:r>
              <a:rPr lang="en-US" altLang="zh-TW" dirty="0" smtClean="0"/>
              <a:t>0&lt;=a&lt;100</a:t>
            </a:r>
            <a:r>
              <a:rPr lang="zh-TW" altLang="en-US" dirty="0" smtClean="0"/>
              <a:t>當</a:t>
            </a:r>
            <a:r>
              <a:rPr lang="en-US" altLang="zh-TW" dirty="0" smtClean="0"/>
              <a:t>0&lt;=</a:t>
            </a:r>
            <a:r>
              <a:rPr lang="zh-TW" altLang="en-US" dirty="0" smtClean="0"/>
              <a:t> </a:t>
            </a:r>
            <a:r>
              <a:rPr lang="en-US" altLang="zh-TW" dirty="0" smtClean="0"/>
              <a:t>a &lt; 10</a:t>
            </a:r>
            <a:r>
              <a:rPr lang="zh-TW" altLang="en-US" dirty="0" smtClean="0"/>
              <a:t>時輸出</a:t>
            </a:r>
            <a:r>
              <a:rPr lang="en-US" altLang="zh-TW" dirty="0" smtClean="0"/>
              <a:t>0</a:t>
            </a:r>
            <a:r>
              <a:rPr lang="zh-TW" altLang="en-US" dirty="0" smtClean="0"/>
              <a:t>與數字</a:t>
            </a:r>
            <a:r>
              <a:rPr lang="en-US" altLang="zh-TW" dirty="0" smtClean="0"/>
              <a:t>,  10&lt;=a&lt;100</a:t>
            </a:r>
            <a:r>
              <a:rPr lang="zh-TW" altLang="en-US" dirty="0" smtClean="0"/>
              <a:t>時則直接輸出數字</a:t>
            </a:r>
            <a:endParaRPr lang="en-US" altLang="zh-TW" dirty="0" smtClean="0"/>
          </a:p>
          <a:p>
            <a:pPr lvl="1"/>
            <a:r>
              <a:rPr lang="zh-TW" altLang="en-US" dirty="0" smtClean="0"/>
              <a:t>利用巨集定義</a:t>
            </a:r>
            <a:r>
              <a:rPr lang="en-US" altLang="zh-TW" dirty="0" smtClean="0"/>
              <a:t>#define</a:t>
            </a:r>
          </a:p>
          <a:p>
            <a:pPr lvl="1"/>
            <a:endParaRPr lang="en-US" altLang="zh-TW" dirty="0" smtClean="0"/>
          </a:p>
          <a:p>
            <a:r>
              <a:rPr lang="en-US" altLang="zh-TW" dirty="0" smtClean="0"/>
              <a:t>#define print2(a)                      </a:t>
            </a:r>
            <a:r>
              <a:rPr lang="zh-TW" altLang="en-US" dirty="0" smtClean="0"/>
              <a:t>    </a:t>
            </a:r>
            <a:r>
              <a:rPr lang="en-US" altLang="zh-TW" dirty="0" smtClean="0"/>
              <a:t>\(</a:t>
            </a:r>
            <a:r>
              <a:rPr lang="zh-TW" altLang="en-US" dirty="0" smtClean="0"/>
              <a:t>後面不能有空白</a:t>
            </a:r>
            <a:r>
              <a:rPr lang="en-US" altLang="zh-TW" dirty="0" smtClean="0"/>
              <a:t>)</a:t>
            </a:r>
          </a:p>
          <a:p>
            <a:pPr lvl="1"/>
            <a:r>
              <a:rPr lang="en-US" altLang="zh-TW" dirty="0" smtClean="0"/>
              <a:t>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a:t>
            </a:r>
            <a:r>
              <a:rPr lang="zh-TW" altLang="en-US" dirty="0" smtClean="0"/>
              <a:t>                              </a:t>
            </a:r>
            <a:r>
              <a:rPr lang="en-US" altLang="zh-TW" dirty="0" smtClean="0"/>
              <a:t>\</a:t>
            </a:r>
          </a:p>
          <a:p>
            <a:pPr lvl="1"/>
            <a:r>
              <a:rPr lang="en-US" altLang="zh-TW" dirty="0" smtClean="0"/>
              <a:t>}else{</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                        \</a:t>
            </a:r>
          </a:p>
          <a:p>
            <a:pPr lvl="1"/>
            <a:r>
              <a:rPr lang="en-US" altLang="zh-TW" dirty="0" smtClean="0"/>
              <a:t>     </a:t>
            </a:r>
            <a:r>
              <a:rPr lang="en-US" altLang="zh-TW" dirty="0" err="1" smtClean="0"/>
              <a:t>putchar</a:t>
            </a:r>
            <a:r>
              <a:rPr lang="en-US" altLang="zh-TW" dirty="0" smtClean="0"/>
              <a:t>(‘0’+a%10);                      \</a:t>
            </a:r>
          </a:p>
          <a:p>
            <a:pPr lvl="1"/>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286</a:t>
            </a:fld>
            <a:endParaRPr lang="zh-TW" altLang="en-US"/>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If … else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287</a:t>
            </a:fld>
            <a:endParaRPr lang="zh-TW" altLang="en-US"/>
          </a:p>
        </p:txBody>
      </p:sp>
      <p:pic>
        <p:nvPicPr>
          <p:cNvPr id="410626" name="Picture 2"/>
          <p:cNvPicPr>
            <a:picLocks noChangeAspect="1" noChangeArrowheads="1"/>
          </p:cNvPicPr>
          <p:nvPr/>
        </p:nvPicPr>
        <p:blipFill>
          <a:blip r:embed="rId2" cstate="print"/>
          <a:srcRect/>
          <a:stretch>
            <a:fillRect/>
          </a:stretch>
        </p:blipFill>
        <p:spPr bwMode="auto">
          <a:xfrm>
            <a:off x="0" y="5445225"/>
            <a:ext cx="4227376" cy="1412776"/>
          </a:xfrm>
          <a:prstGeom prst="rect">
            <a:avLst/>
          </a:prstGeom>
          <a:noFill/>
          <a:ln w="9525">
            <a:noFill/>
            <a:miter lim="800000"/>
            <a:headEnd/>
            <a:tailEnd/>
          </a:ln>
        </p:spPr>
      </p:pic>
      <p:pic>
        <p:nvPicPr>
          <p:cNvPr id="410627" name="Picture 3"/>
          <p:cNvPicPr>
            <a:picLocks noChangeAspect="1" noChangeArrowheads="1"/>
          </p:cNvPicPr>
          <p:nvPr/>
        </p:nvPicPr>
        <p:blipFill>
          <a:blip r:embed="rId3" cstate="print"/>
          <a:srcRect t="3409"/>
          <a:stretch>
            <a:fillRect/>
          </a:stretch>
        </p:blipFill>
        <p:spPr bwMode="auto">
          <a:xfrm>
            <a:off x="4203700" y="1196752"/>
            <a:ext cx="4940300"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輸出</a:t>
            </a:r>
            <a:r>
              <a:rPr lang="zh-TW" altLang="en-US" dirty="0" smtClean="0">
                <a:solidFill>
                  <a:srgbClr val="FF0000"/>
                </a:solidFill>
              </a:rPr>
              <a:t>三</a:t>
            </a:r>
            <a:r>
              <a:rPr lang="zh-TW" altLang="en-US" dirty="0" smtClean="0"/>
              <a:t>位數字的問題</a:t>
            </a:r>
            <a:endParaRPr lang="en-US" altLang="zh-TW" dirty="0" smtClean="0"/>
          </a:p>
          <a:p>
            <a:pPr lvl="1"/>
            <a:r>
              <a:rPr lang="en-US" altLang="zh-TW" dirty="0" smtClean="0"/>
              <a:t>0&lt;=a&lt;1000</a:t>
            </a:r>
            <a:r>
              <a:rPr lang="zh-TW" altLang="en-US" dirty="0" smtClean="0"/>
              <a:t>當</a:t>
            </a:r>
            <a:r>
              <a:rPr lang="en-US" altLang="zh-TW" dirty="0" smtClean="0"/>
              <a:t>0&lt;=</a:t>
            </a:r>
            <a:r>
              <a:rPr lang="zh-TW" altLang="en-US" dirty="0" smtClean="0"/>
              <a:t> </a:t>
            </a:r>
            <a:r>
              <a:rPr lang="en-US" altLang="zh-TW" dirty="0" smtClean="0"/>
              <a:t>a &lt; 10</a:t>
            </a:r>
            <a:r>
              <a:rPr lang="zh-TW" altLang="en-US" dirty="0" smtClean="0"/>
              <a:t>時輸出兩個</a:t>
            </a:r>
            <a:r>
              <a:rPr lang="en-US" altLang="zh-TW" dirty="0" smtClean="0"/>
              <a:t>0</a:t>
            </a:r>
            <a:r>
              <a:rPr lang="zh-TW" altLang="en-US" dirty="0" smtClean="0"/>
              <a:t>與數字</a:t>
            </a:r>
            <a:r>
              <a:rPr lang="en-US" altLang="zh-TW" dirty="0" smtClean="0"/>
              <a:t>,  10&lt;=a&lt;100</a:t>
            </a:r>
            <a:r>
              <a:rPr lang="zh-TW" altLang="en-US" dirty="0" smtClean="0"/>
              <a:t>時則輸出一個</a:t>
            </a:r>
            <a:r>
              <a:rPr lang="en-US" altLang="zh-TW" dirty="0" smtClean="0"/>
              <a:t>0</a:t>
            </a:r>
            <a:r>
              <a:rPr lang="zh-TW" altLang="en-US" dirty="0" smtClean="0"/>
              <a:t>與數字</a:t>
            </a:r>
            <a:r>
              <a:rPr lang="en-US" altLang="zh-TW" dirty="0" smtClean="0"/>
              <a:t>, 100&lt;=a&lt;1000</a:t>
            </a:r>
            <a:r>
              <a:rPr lang="zh-TW" altLang="en-US" dirty="0" smtClean="0"/>
              <a:t>時則直接輸出數字</a:t>
            </a:r>
            <a:endParaRPr lang="en-US" altLang="zh-TW" dirty="0" smtClean="0"/>
          </a:p>
          <a:p>
            <a:pPr lvl="1"/>
            <a:r>
              <a:rPr lang="zh-TW" altLang="en-US" dirty="0" smtClean="0"/>
              <a:t>利用巨集定義</a:t>
            </a:r>
            <a:r>
              <a:rPr lang="en-US" altLang="zh-TW" dirty="0" smtClean="0"/>
              <a:t>#define</a:t>
            </a:r>
          </a:p>
          <a:p>
            <a:pPr lvl="1"/>
            <a:endParaRPr lang="en-US" altLang="zh-TW" dirty="0" smtClean="0"/>
          </a:p>
          <a:p>
            <a:r>
              <a:rPr lang="en-US" altLang="zh-TW" dirty="0" smtClean="0"/>
              <a:t>#define print3(a)                      </a:t>
            </a:r>
            <a:r>
              <a:rPr lang="zh-TW" altLang="en-US" dirty="0" smtClean="0"/>
              <a:t>    </a:t>
            </a:r>
            <a:r>
              <a:rPr lang="en-US" altLang="zh-TW" dirty="0" smtClean="0"/>
              <a:t>\(</a:t>
            </a:r>
            <a:r>
              <a:rPr lang="zh-TW" altLang="en-US" dirty="0" smtClean="0"/>
              <a:t>後面不能有空白</a:t>
            </a:r>
            <a:r>
              <a:rPr lang="en-US" altLang="zh-TW" dirty="0" smtClean="0"/>
              <a:t>)</a:t>
            </a:r>
          </a:p>
          <a:p>
            <a:pPr lvl="1"/>
            <a:r>
              <a:rPr lang="en-US" altLang="zh-TW" dirty="0" smtClean="0"/>
              <a:t>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a:t>
            </a:r>
            <a:r>
              <a:rPr lang="zh-TW" altLang="en-US" dirty="0" smtClean="0"/>
              <a:t>                              </a:t>
            </a:r>
            <a:r>
              <a:rPr lang="en-US" altLang="zh-TW" dirty="0" smtClean="0"/>
              <a:t>\</a:t>
            </a:r>
          </a:p>
          <a:p>
            <a:pPr lvl="1"/>
            <a:r>
              <a:rPr lang="en-US" altLang="zh-TW" dirty="0" smtClean="0"/>
              <a:t>}else if((a &gt;= 0) &amp;&amp; (a&lt;10))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                        \</a:t>
            </a:r>
          </a:p>
          <a:p>
            <a:pPr lvl="1"/>
            <a:r>
              <a:rPr lang="en-US" altLang="zh-TW" dirty="0" smtClean="0"/>
              <a:t>     </a:t>
            </a:r>
            <a:r>
              <a:rPr lang="en-US" altLang="zh-TW" dirty="0" err="1" smtClean="0"/>
              <a:t>putchar</a:t>
            </a:r>
            <a:r>
              <a:rPr lang="en-US" altLang="zh-TW" dirty="0" smtClean="0"/>
              <a:t>(‘0’+a%10);                      \</a:t>
            </a:r>
          </a:p>
          <a:p>
            <a:pPr lvl="1"/>
            <a:r>
              <a:rPr lang="en-US" altLang="zh-TW" dirty="0" smtClean="0"/>
              <a:t>} else {               </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(‘0’+a/100);</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(‘0’+(a%100)/10);</a:t>
            </a:r>
            <a:r>
              <a:rPr lang="zh-TW" altLang="en-US" dirty="0" smtClean="0"/>
              <a:t>           </a:t>
            </a:r>
            <a:r>
              <a:rPr lang="en-US" altLang="zh-TW" dirty="0" smtClean="0"/>
              <a:t>\</a:t>
            </a:r>
          </a:p>
          <a:p>
            <a:pPr lvl="1"/>
            <a:r>
              <a:rPr lang="en-US" altLang="zh-TW" dirty="0" smtClean="0"/>
              <a:t>     </a:t>
            </a:r>
            <a:r>
              <a:rPr lang="en-US" altLang="zh-TW" dirty="0" err="1" smtClean="0"/>
              <a:t>putchar</a:t>
            </a:r>
            <a:r>
              <a:rPr lang="en-US" altLang="zh-TW" dirty="0" smtClean="0"/>
              <a:t>(‘0’+a%10);</a:t>
            </a:r>
            <a:r>
              <a:rPr lang="zh-TW" altLang="en-US" dirty="0" smtClean="0"/>
              <a:t>                       </a:t>
            </a:r>
            <a:r>
              <a:rPr lang="en-US" altLang="zh-TW" dirty="0" smtClean="0"/>
              <a:t>\</a:t>
            </a:r>
          </a:p>
          <a:p>
            <a:pPr lvl="1"/>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288</a:t>
            </a:fld>
            <a:endParaRPr lang="zh-TW" altLang="en-US"/>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289</a:t>
            </a:fld>
            <a:endParaRPr lang="zh-TW" altLang="en-US"/>
          </a:p>
        </p:txBody>
      </p:sp>
      <p:pic>
        <p:nvPicPr>
          <p:cNvPr id="411651" name="Picture 3"/>
          <p:cNvPicPr>
            <a:picLocks noChangeAspect="1" noChangeArrowheads="1"/>
          </p:cNvPicPr>
          <p:nvPr/>
        </p:nvPicPr>
        <p:blipFill>
          <a:blip r:embed="rId2" cstate="print"/>
          <a:srcRect/>
          <a:stretch>
            <a:fillRect/>
          </a:stretch>
        </p:blipFill>
        <p:spPr bwMode="auto">
          <a:xfrm>
            <a:off x="0" y="5649160"/>
            <a:ext cx="3563887" cy="1208840"/>
          </a:xfrm>
          <a:prstGeom prst="rect">
            <a:avLst/>
          </a:prstGeom>
          <a:noFill/>
          <a:ln w="9525">
            <a:noFill/>
            <a:miter lim="800000"/>
            <a:headEnd/>
            <a:tailEnd/>
          </a:ln>
        </p:spPr>
      </p:pic>
      <p:pic>
        <p:nvPicPr>
          <p:cNvPr id="414722" name="Picture 2"/>
          <p:cNvPicPr>
            <a:picLocks noChangeAspect="1" noChangeArrowheads="1"/>
          </p:cNvPicPr>
          <p:nvPr/>
        </p:nvPicPr>
        <p:blipFill>
          <a:blip r:embed="rId3" cstate="print"/>
          <a:srcRect/>
          <a:stretch>
            <a:fillRect/>
          </a:stretch>
        </p:blipFill>
        <p:spPr bwMode="auto">
          <a:xfrm>
            <a:off x="3525315" y="1484784"/>
            <a:ext cx="5618685"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solidFill>
                  <a:srgbClr val="FF0000"/>
                </a:solidFill>
              </a:rPr>
              <a:t>政府、軍隊、公司、金融機構、醫院、私人企業</a:t>
            </a:r>
            <a:r>
              <a:rPr lang="zh-TW" altLang="en-US" dirty="0" smtClean="0"/>
              <a:t>積累了大量的有關他們的</a:t>
            </a:r>
            <a:r>
              <a:rPr lang="zh-TW" altLang="en-US" b="1" dirty="0" smtClean="0">
                <a:solidFill>
                  <a:srgbClr val="FF0000"/>
                </a:solidFill>
              </a:rPr>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zh-TW" altLang="en-US" dirty="0" smtClean="0"/>
              <a:t>巢狀 </a:t>
            </a:r>
            <a:r>
              <a:rPr lang="en-US" altLang="zh-TW" dirty="0" smtClean="0"/>
              <a:t>if … else…</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290</a:t>
            </a:fld>
            <a:endParaRPr lang="zh-TW" altLang="en-US"/>
          </a:p>
        </p:txBody>
      </p:sp>
      <p:pic>
        <p:nvPicPr>
          <p:cNvPr id="412675" name="Picture 3"/>
          <p:cNvPicPr>
            <a:picLocks noChangeAspect="1" noChangeArrowheads="1"/>
          </p:cNvPicPr>
          <p:nvPr/>
        </p:nvPicPr>
        <p:blipFill>
          <a:blip r:embed="rId2" cstate="print"/>
          <a:srcRect/>
          <a:stretch>
            <a:fillRect/>
          </a:stretch>
        </p:blipFill>
        <p:spPr bwMode="auto">
          <a:xfrm>
            <a:off x="1" y="5494892"/>
            <a:ext cx="3707903" cy="1363108"/>
          </a:xfrm>
          <a:prstGeom prst="rect">
            <a:avLst/>
          </a:prstGeom>
          <a:noFill/>
          <a:ln w="9525">
            <a:noFill/>
            <a:miter lim="800000"/>
            <a:headEnd/>
            <a:tailEnd/>
          </a:ln>
        </p:spPr>
      </p:pic>
      <p:pic>
        <p:nvPicPr>
          <p:cNvPr id="412676" name="Picture 4"/>
          <p:cNvPicPr>
            <a:picLocks noChangeAspect="1" noChangeArrowheads="1"/>
          </p:cNvPicPr>
          <p:nvPr/>
        </p:nvPicPr>
        <p:blipFill>
          <a:blip r:embed="rId3" cstate="print"/>
          <a:srcRect/>
          <a:stretch>
            <a:fillRect/>
          </a:stretch>
        </p:blipFill>
        <p:spPr bwMode="auto">
          <a:xfrm>
            <a:off x="3707904" y="1484784"/>
            <a:ext cx="5436096"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 if…</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291</a:t>
            </a:fld>
            <a:endParaRPr lang="zh-TW" altLang="en-US"/>
          </a:p>
        </p:txBody>
      </p:sp>
      <p:pic>
        <p:nvPicPr>
          <p:cNvPr id="413698" name="Picture 2"/>
          <p:cNvPicPr>
            <a:picLocks noChangeAspect="1" noChangeArrowheads="1"/>
          </p:cNvPicPr>
          <p:nvPr/>
        </p:nvPicPr>
        <p:blipFill>
          <a:blip r:embed="rId2" cstate="print"/>
          <a:srcRect/>
          <a:stretch>
            <a:fillRect/>
          </a:stretch>
        </p:blipFill>
        <p:spPr bwMode="auto">
          <a:xfrm>
            <a:off x="1" y="5301208"/>
            <a:ext cx="3315665" cy="1556791"/>
          </a:xfrm>
          <a:prstGeom prst="rect">
            <a:avLst/>
          </a:prstGeom>
          <a:noFill/>
          <a:ln w="9525">
            <a:noFill/>
            <a:miter lim="800000"/>
            <a:headEnd/>
            <a:tailEnd/>
          </a:ln>
        </p:spPr>
      </p:pic>
      <p:pic>
        <p:nvPicPr>
          <p:cNvPr id="413699" name="Picture 3"/>
          <p:cNvPicPr>
            <a:picLocks noChangeAspect="1" noChangeArrowheads="1"/>
          </p:cNvPicPr>
          <p:nvPr/>
        </p:nvPicPr>
        <p:blipFill>
          <a:blip r:embed="rId3" cstate="print"/>
          <a:srcRect/>
          <a:stretch>
            <a:fillRect/>
          </a:stretch>
        </p:blipFill>
        <p:spPr bwMode="auto">
          <a:xfrm>
            <a:off x="3315733" y="1412776"/>
            <a:ext cx="5828267" cy="5445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判斷式</a:t>
            </a:r>
            <a:endParaRPr lang="zh-TW" altLang="en-US" dirty="0"/>
          </a:p>
        </p:txBody>
      </p:sp>
      <p:sp>
        <p:nvSpPr>
          <p:cNvPr id="3" name="內容版面配置區 2"/>
          <p:cNvSpPr>
            <a:spLocks noGrp="1"/>
          </p:cNvSpPr>
          <p:nvPr>
            <p:ph idx="1"/>
          </p:nvPr>
        </p:nvSpPr>
        <p:spPr>
          <a:xfrm>
            <a:off x="0" y="1484784"/>
            <a:ext cx="3635896" cy="4625609"/>
          </a:xfrm>
        </p:spPr>
        <p:txBody>
          <a:bodyPr/>
          <a:lstStyle/>
          <a:p>
            <a:r>
              <a:rPr lang="en-US" altLang="zh-TW" dirty="0" smtClean="0"/>
              <a:t>Print 3</a:t>
            </a:r>
          </a:p>
          <a:p>
            <a:pPr lvl="1"/>
            <a:r>
              <a:rPr lang="en-US" altLang="zh-TW" dirty="0" smtClean="0"/>
              <a:t>if … else</a:t>
            </a:r>
            <a:r>
              <a:rPr lang="zh-TW" altLang="en-US" dirty="0" smtClean="0"/>
              <a:t> </a:t>
            </a:r>
            <a:r>
              <a:rPr lang="en-US" altLang="zh-TW" dirty="0" smtClean="0"/>
              <a:t>if … else{ if…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292</a:t>
            </a:fld>
            <a:endParaRPr lang="zh-TW" altLang="en-US"/>
          </a:p>
        </p:txBody>
      </p:sp>
      <p:pic>
        <p:nvPicPr>
          <p:cNvPr id="415746" name="Picture 2"/>
          <p:cNvPicPr>
            <a:picLocks noChangeAspect="1" noChangeArrowheads="1"/>
          </p:cNvPicPr>
          <p:nvPr/>
        </p:nvPicPr>
        <p:blipFill>
          <a:blip r:embed="rId2" cstate="print"/>
          <a:srcRect/>
          <a:stretch>
            <a:fillRect/>
          </a:stretch>
        </p:blipFill>
        <p:spPr bwMode="auto">
          <a:xfrm>
            <a:off x="0" y="5301208"/>
            <a:ext cx="3635896" cy="1556792"/>
          </a:xfrm>
          <a:prstGeom prst="rect">
            <a:avLst/>
          </a:prstGeom>
          <a:noFill/>
          <a:ln w="9525">
            <a:noFill/>
            <a:miter lim="800000"/>
            <a:headEnd/>
            <a:tailEnd/>
          </a:ln>
        </p:spPr>
      </p:pic>
      <p:pic>
        <p:nvPicPr>
          <p:cNvPr id="415747" name="Picture 3"/>
          <p:cNvPicPr>
            <a:picLocks noChangeAspect="1" noChangeArrowheads="1"/>
          </p:cNvPicPr>
          <p:nvPr/>
        </p:nvPicPr>
        <p:blipFill>
          <a:blip r:embed="rId3" cstate="print"/>
          <a:srcRect/>
          <a:stretch>
            <a:fillRect/>
          </a:stretch>
        </p:blipFill>
        <p:spPr bwMode="auto">
          <a:xfrm>
            <a:off x="3635896" y="1455012"/>
            <a:ext cx="5508104" cy="5402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4572000" cy="5373216"/>
          </a:xfrm>
        </p:spPr>
        <p:txBody>
          <a:bodyPr/>
          <a:lstStyle/>
          <a:p>
            <a:r>
              <a:rPr lang="en-US" altLang="zh-TW" dirty="0" smtClean="0"/>
              <a:t>while</a:t>
            </a:r>
            <a:r>
              <a:rPr lang="zh-TW" altLang="en-US" dirty="0" smtClean="0"/>
              <a:t>迴圈</a:t>
            </a:r>
            <a:endParaRPr lang="en-US" altLang="zh-TW" dirty="0" smtClean="0"/>
          </a:p>
          <a:p>
            <a:pPr lvl="1"/>
            <a:r>
              <a:rPr lang="zh-TW" altLang="en-US" dirty="0" smtClean="0"/>
              <a:t>當條件不符合時退出迴圈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293</a:t>
            </a:fld>
            <a:endParaRPr lang="zh-TW" altLang="en-US"/>
          </a:p>
        </p:txBody>
      </p:sp>
      <p:pic>
        <p:nvPicPr>
          <p:cNvPr id="419842" name="Picture 2"/>
          <p:cNvPicPr>
            <a:picLocks noChangeAspect="1" noChangeArrowheads="1"/>
          </p:cNvPicPr>
          <p:nvPr/>
        </p:nvPicPr>
        <p:blipFill>
          <a:blip r:embed="rId2" cstate="print"/>
          <a:srcRect/>
          <a:stretch>
            <a:fillRect/>
          </a:stretch>
        </p:blipFill>
        <p:spPr bwMode="auto">
          <a:xfrm>
            <a:off x="4572000" y="1"/>
            <a:ext cx="4572000" cy="4653135"/>
          </a:xfrm>
          <a:prstGeom prst="rect">
            <a:avLst/>
          </a:prstGeom>
          <a:noFill/>
          <a:ln w="9525">
            <a:noFill/>
            <a:miter lim="800000"/>
            <a:headEnd/>
            <a:tailEnd/>
          </a:ln>
        </p:spPr>
      </p:pic>
      <p:pic>
        <p:nvPicPr>
          <p:cNvPr id="419843" name="Picture 3"/>
          <p:cNvPicPr>
            <a:picLocks noChangeAspect="1" noChangeArrowheads="1"/>
          </p:cNvPicPr>
          <p:nvPr/>
        </p:nvPicPr>
        <p:blipFill>
          <a:blip r:embed="rId3" cstate="print"/>
          <a:srcRect/>
          <a:stretch>
            <a:fillRect/>
          </a:stretch>
        </p:blipFill>
        <p:spPr bwMode="auto">
          <a:xfrm>
            <a:off x="0" y="4653135"/>
            <a:ext cx="9144000" cy="22048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do…while</a:t>
            </a:r>
            <a:r>
              <a:rPr lang="zh-TW" altLang="en-US" dirty="0" smtClean="0"/>
              <a:t>迴圈</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294</a:t>
            </a:fld>
            <a:endParaRPr lang="zh-TW" altLang="en-US"/>
          </a:p>
        </p:txBody>
      </p:sp>
      <p:pic>
        <p:nvPicPr>
          <p:cNvPr id="420866" name="Picture 2"/>
          <p:cNvPicPr>
            <a:picLocks noChangeAspect="1" noChangeArrowheads="1"/>
          </p:cNvPicPr>
          <p:nvPr/>
        </p:nvPicPr>
        <p:blipFill>
          <a:blip r:embed="rId2" cstate="print"/>
          <a:srcRect/>
          <a:stretch>
            <a:fillRect/>
          </a:stretch>
        </p:blipFill>
        <p:spPr bwMode="auto">
          <a:xfrm>
            <a:off x="0" y="1988840"/>
            <a:ext cx="6228270" cy="4869160"/>
          </a:xfrm>
          <a:prstGeom prst="rect">
            <a:avLst/>
          </a:prstGeom>
          <a:noFill/>
          <a:ln w="9525">
            <a:noFill/>
            <a:miter lim="800000"/>
            <a:headEnd/>
            <a:tailEnd/>
          </a:ln>
        </p:spPr>
      </p:pic>
      <p:pic>
        <p:nvPicPr>
          <p:cNvPr id="420867" name="Picture 3"/>
          <p:cNvPicPr>
            <a:picLocks noChangeAspect="1" noChangeArrowheads="1"/>
          </p:cNvPicPr>
          <p:nvPr/>
        </p:nvPicPr>
        <p:blipFill>
          <a:blip r:embed="rId3" cstate="print"/>
          <a:srcRect/>
          <a:stretch>
            <a:fillRect/>
          </a:stretch>
        </p:blipFill>
        <p:spPr bwMode="auto">
          <a:xfrm>
            <a:off x="3314700" y="1484784"/>
            <a:ext cx="5829300" cy="923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3203848" cy="4625609"/>
          </a:xfrm>
        </p:spPr>
        <p:txBody>
          <a:bodyPr/>
          <a:lstStyle/>
          <a:p>
            <a:r>
              <a:rPr lang="en-US" altLang="zh-TW" dirty="0" smtClean="0"/>
              <a:t>for</a:t>
            </a:r>
            <a:r>
              <a:rPr lang="zh-TW" altLang="en-US" dirty="0" smtClean="0"/>
              <a:t>迴圈</a:t>
            </a:r>
            <a:endParaRPr lang="en-US" altLang="zh-TW" dirty="0" smtClean="0"/>
          </a:p>
          <a:p>
            <a:r>
              <a:rPr lang="en-US" altLang="zh-TW" dirty="0" smtClean="0"/>
              <a:t>for(</a:t>
            </a:r>
            <a:r>
              <a:rPr lang="zh-TW" altLang="en-US" dirty="0" smtClean="0"/>
              <a:t>初始化</a:t>
            </a:r>
            <a:r>
              <a:rPr lang="en-US" altLang="zh-TW" dirty="0" smtClean="0"/>
              <a:t>;</a:t>
            </a:r>
            <a:r>
              <a:rPr lang="zh-TW" altLang="en-US" dirty="0" smtClean="0"/>
              <a:t>條件</a:t>
            </a:r>
            <a:r>
              <a:rPr lang="en-US" altLang="zh-TW" dirty="0" smtClean="0"/>
              <a:t>;</a:t>
            </a:r>
            <a:r>
              <a:rPr lang="zh-TW" altLang="en-US" dirty="0" smtClean="0"/>
              <a:t>結束前的運算或迴圈下一值的取得</a:t>
            </a:r>
            <a:r>
              <a:rPr lang="en-US" altLang="zh-TW" dirty="0" smtClean="0"/>
              <a:t>)</a:t>
            </a:r>
          </a:p>
          <a:p>
            <a:r>
              <a:rPr lang="en-US" altLang="zh-TW" dirty="0" smtClean="0"/>
              <a:t>Ex:</a:t>
            </a:r>
          </a:p>
          <a:p>
            <a:pPr lvl="1"/>
            <a:r>
              <a:rPr lang="en-US" altLang="zh-TW" sz="2000" dirty="0" err="1" smtClean="0"/>
              <a:t>i</a:t>
            </a:r>
            <a:r>
              <a:rPr lang="en-US" altLang="zh-TW" sz="2000" dirty="0" smtClean="0"/>
              <a:t>=0…99:</a:t>
            </a:r>
          </a:p>
          <a:p>
            <a:pPr lvl="1">
              <a:buNone/>
            </a:pPr>
            <a:r>
              <a:rPr lang="en-US" altLang="zh-TW" sz="2000" dirty="0" smtClean="0"/>
              <a:t>	for(</a:t>
            </a:r>
            <a:r>
              <a:rPr lang="en-US" altLang="zh-TW" sz="2000" dirty="0" err="1" smtClean="0"/>
              <a:t>i</a:t>
            </a:r>
            <a:r>
              <a:rPr lang="en-US" altLang="zh-TW" sz="2000" dirty="0" smtClean="0"/>
              <a:t>=0;i&lt;100;i++)</a:t>
            </a:r>
          </a:p>
          <a:p>
            <a:pPr lvl="1"/>
            <a:r>
              <a:rPr lang="en-US" altLang="zh-TW" sz="2000" dirty="0" err="1" smtClean="0"/>
              <a:t>i</a:t>
            </a:r>
            <a:r>
              <a:rPr lang="en-US" altLang="zh-TW" sz="2000" dirty="0" smtClean="0"/>
              <a:t>=0…100:</a:t>
            </a:r>
          </a:p>
          <a:p>
            <a:pPr lvl="1">
              <a:buNone/>
            </a:pPr>
            <a:r>
              <a:rPr lang="en-US" altLang="zh-TW" sz="2000" dirty="0" smtClean="0"/>
              <a:t>	for(</a:t>
            </a:r>
            <a:r>
              <a:rPr lang="en-US" altLang="zh-TW" sz="2000" dirty="0" err="1" smtClean="0"/>
              <a:t>i</a:t>
            </a:r>
            <a:r>
              <a:rPr lang="en-US" altLang="zh-TW" sz="2000" dirty="0" smtClean="0"/>
              <a:t>=0;i&lt;=100;i++)</a:t>
            </a:r>
            <a:endParaRPr lang="zh-TW" altLang="en-US" sz="2000" dirty="0" smtClean="0"/>
          </a:p>
          <a:p>
            <a:pPr lvl="1"/>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295</a:t>
            </a:fld>
            <a:endParaRPr lang="zh-TW" altLang="en-US"/>
          </a:p>
        </p:txBody>
      </p:sp>
      <p:pic>
        <p:nvPicPr>
          <p:cNvPr id="421890" name="Picture 2"/>
          <p:cNvPicPr>
            <a:picLocks noChangeAspect="1" noChangeArrowheads="1"/>
          </p:cNvPicPr>
          <p:nvPr/>
        </p:nvPicPr>
        <p:blipFill>
          <a:blip r:embed="rId2" cstate="print"/>
          <a:srcRect/>
          <a:stretch>
            <a:fillRect/>
          </a:stretch>
        </p:blipFill>
        <p:spPr bwMode="auto">
          <a:xfrm>
            <a:off x="3203848" y="1412776"/>
            <a:ext cx="5940152" cy="5445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3059832" cy="1412776"/>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迴圈</a:t>
            </a:r>
            <a:endParaRPr lang="zh-TW" altLang="en-US" dirty="0"/>
          </a:p>
        </p:txBody>
      </p:sp>
      <p:sp>
        <p:nvSpPr>
          <p:cNvPr id="3" name="內容版面配置區 2"/>
          <p:cNvSpPr>
            <a:spLocks noGrp="1"/>
          </p:cNvSpPr>
          <p:nvPr>
            <p:ph idx="1"/>
          </p:nvPr>
        </p:nvSpPr>
        <p:spPr>
          <a:xfrm>
            <a:off x="0" y="1484784"/>
            <a:ext cx="2987824" cy="4625609"/>
          </a:xfrm>
        </p:spPr>
        <p:txBody>
          <a:bodyPr/>
          <a:lstStyle/>
          <a:p>
            <a:r>
              <a:rPr lang="en-US" altLang="zh-TW" dirty="0" smtClean="0"/>
              <a:t>switch</a:t>
            </a:r>
          </a:p>
          <a:p>
            <a:pPr lvl="1"/>
            <a:r>
              <a:rPr lang="zh-TW" altLang="en-US" dirty="0" smtClean="0"/>
              <a:t>通常判斷多次一個常數值時使用</a:t>
            </a:r>
            <a:r>
              <a:rPr lang="en-US" altLang="zh-TW" dirty="0" smtClean="0"/>
              <a:t>switch</a:t>
            </a:r>
            <a:r>
              <a:rPr lang="zh-TW" altLang="en-US" dirty="0" smtClean="0"/>
              <a:t>較有可讀性</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296</a:t>
            </a:fld>
            <a:endParaRPr lang="zh-TW" altLang="en-US"/>
          </a:p>
        </p:txBody>
      </p:sp>
      <p:pic>
        <p:nvPicPr>
          <p:cNvPr id="422914" name="Picture 2"/>
          <p:cNvPicPr>
            <a:picLocks noChangeAspect="1" noChangeArrowheads="1"/>
          </p:cNvPicPr>
          <p:nvPr/>
        </p:nvPicPr>
        <p:blipFill>
          <a:blip r:embed="rId2" cstate="print"/>
          <a:srcRect/>
          <a:stretch>
            <a:fillRect/>
          </a:stretch>
        </p:blipFill>
        <p:spPr bwMode="auto">
          <a:xfrm>
            <a:off x="-108520" y="4851400"/>
            <a:ext cx="9252520" cy="2006600"/>
          </a:xfrm>
          <a:prstGeom prst="rect">
            <a:avLst/>
          </a:prstGeom>
          <a:noFill/>
          <a:ln w="9525">
            <a:noFill/>
            <a:miter lim="800000"/>
            <a:headEnd/>
            <a:tailEnd/>
          </a:ln>
        </p:spPr>
      </p:pic>
      <p:pic>
        <p:nvPicPr>
          <p:cNvPr id="422915" name="Picture 3"/>
          <p:cNvPicPr>
            <a:picLocks noChangeAspect="1" noChangeArrowheads="1"/>
          </p:cNvPicPr>
          <p:nvPr/>
        </p:nvPicPr>
        <p:blipFill>
          <a:blip r:embed="rId3" cstate="print"/>
          <a:srcRect/>
          <a:stretch>
            <a:fillRect/>
          </a:stretch>
        </p:blipFill>
        <p:spPr bwMode="auto">
          <a:xfrm>
            <a:off x="3067191" y="0"/>
            <a:ext cx="6076809" cy="49411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4067944" cy="1340768"/>
          </a:xfrm>
        </p:spPr>
        <p:txBody>
          <a:bodyPr>
            <a:normAutofit fontScale="90000"/>
          </a:bodyPr>
          <a:lstStyle/>
          <a:p>
            <a:r>
              <a:rPr lang="en-US" altLang="zh-TW" dirty="0" smtClean="0"/>
              <a:t>C</a:t>
            </a:r>
            <a:r>
              <a:rPr lang="zh-TW" altLang="en-US" dirty="0" smtClean="0"/>
              <a:t>語言程式設計</a:t>
            </a:r>
            <a:r>
              <a:rPr lang="en-US" altLang="zh-TW" dirty="0" smtClean="0"/>
              <a:t>-</a:t>
            </a:r>
            <a:r>
              <a:rPr lang="zh-TW" altLang="en-US" dirty="0" smtClean="0"/>
              <a:t>函數</a:t>
            </a:r>
            <a:endParaRPr lang="zh-TW" altLang="en-US" dirty="0"/>
          </a:p>
        </p:txBody>
      </p:sp>
      <p:sp>
        <p:nvSpPr>
          <p:cNvPr id="3" name="內容版面配置區 2"/>
          <p:cNvSpPr>
            <a:spLocks noGrp="1"/>
          </p:cNvSpPr>
          <p:nvPr>
            <p:ph idx="1"/>
          </p:nvPr>
        </p:nvSpPr>
        <p:spPr>
          <a:xfrm>
            <a:off x="0" y="1484784"/>
            <a:ext cx="4355976" cy="5373216"/>
          </a:xfrm>
        </p:spPr>
        <p:txBody>
          <a:bodyPr/>
          <a:lstStyle/>
          <a:p>
            <a:r>
              <a:rPr lang="zh-TW" altLang="en-US" dirty="0" smtClean="0"/>
              <a:t>函數</a:t>
            </a:r>
            <a:endParaRPr lang="en-US" altLang="zh-TW" dirty="0" smtClean="0"/>
          </a:p>
          <a:p>
            <a:pPr lvl="1"/>
            <a:r>
              <a:rPr lang="zh-TW" altLang="en-US" dirty="0" smtClean="0"/>
              <a:t>可以將設計好的程式放在一個函數當作模組</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297</a:t>
            </a:fld>
            <a:endParaRPr lang="zh-TW" altLang="en-US"/>
          </a:p>
        </p:txBody>
      </p:sp>
      <p:pic>
        <p:nvPicPr>
          <p:cNvPr id="410626" name="Picture 2"/>
          <p:cNvPicPr>
            <a:picLocks noChangeAspect="1" noChangeArrowheads="1"/>
          </p:cNvPicPr>
          <p:nvPr/>
        </p:nvPicPr>
        <p:blipFill>
          <a:blip r:embed="rId2" cstate="print"/>
          <a:srcRect b="35909"/>
          <a:stretch>
            <a:fillRect/>
          </a:stretch>
        </p:blipFill>
        <p:spPr bwMode="auto">
          <a:xfrm>
            <a:off x="5829300" y="0"/>
            <a:ext cx="3314700" cy="3789040"/>
          </a:xfrm>
          <a:prstGeom prst="rect">
            <a:avLst/>
          </a:prstGeom>
          <a:noFill/>
          <a:ln w="9525">
            <a:noFill/>
            <a:miter lim="800000"/>
            <a:headEnd/>
            <a:tailEnd/>
          </a:ln>
        </p:spPr>
      </p:pic>
      <p:pic>
        <p:nvPicPr>
          <p:cNvPr id="410627" name="Picture 3"/>
          <p:cNvPicPr>
            <a:picLocks noChangeAspect="1" noChangeArrowheads="1"/>
          </p:cNvPicPr>
          <p:nvPr/>
        </p:nvPicPr>
        <p:blipFill>
          <a:blip r:embed="rId3" cstate="print"/>
          <a:srcRect r="58038" b="26656"/>
          <a:stretch>
            <a:fillRect/>
          </a:stretch>
        </p:blipFill>
        <p:spPr bwMode="auto">
          <a:xfrm>
            <a:off x="5796136" y="3789040"/>
            <a:ext cx="3347864" cy="3068960"/>
          </a:xfrm>
          <a:prstGeom prst="rect">
            <a:avLst/>
          </a:prstGeom>
          <a:noFill/>
          <a:ln w="9525">
            <a:noFill/>
            <a:miter lim="800000"/>
            <a:headEnd/>
            <a:tailEnd/>
          </a:ln>
        </p:spPr>
      </p:pic>
      <p:pic>
        <p:nvPicPr>
          <p:cNvPr id="410628" name="Picture 4"/>
          <p:cNvPicPr>
            <a:picLocks noChangeAspect="1" noChangeArrowheads="1"/>
          </p:cNvPicPr>
          <p:nvPr/>
        </p:nvPicPr>
        <p:blipFill>
          <a:blip r:embed="rId3" cstate="print"/>
          <a:srcRect t="72977"/>
          <a:stretch>
            <a:fillRect/>
          </a:stretch>
        </p:blipFill>
        <p:spPr bwMode="auto">
          <a:xfrm>
            <a:off x="0" y="5820813"/>
            <a:ext cx="5796136" cy="1037187"/>
          </a:xfrm>
          <a:prstGeom prst="rect">
            <a:avLst/>
          </a:prstGeom>
          <a:noFill/>
          <a:ln w="9525">
            <a:noFill/>
            <a:miter lim="800000"/>
            <a:headEnd/>
            <a:tailEnd/>
          </a:ln>
        </p:spPr>
      </p:pic>
      <p:pic>
        <p:nvPicPr>
          <p:cNvPr id="410629" name="Picture 5"/>
          <p:cNvPicPr>
            <a:picLocks noChangeAspect="1" noChangeArrowheads="1"/>
          </p:cNvPicPr>
          <p:nvPr/>
        </p:nvPicPr>
        <p:blipFill>
          <a:blip r:embed="rId4" cstate="print"/>
          <a:srcRect/>
          <a:stretch>
            <a:fillRect/>
          </a:stretch>
        </p:blipFill>
        <p:spPr bwMode="auto">
          <a:xfrm>
            <a:off x="0" y="4479670"/>
            <a:ext cx="5796136" cy="13774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5652120" y="188640"/>
            <a:ext cx="3168352"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868145" y="3524509"/>
            <a:ext cx="2802462" cy="19765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p:cNvSpPr/>
          <p:nvPr/>
        </p:nvSpPr>
        <p:spPr>
          <a:xfrm>
            <a:off x="5724129" y="1628800"/>
            <a:ext cx="3090494" cy="369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8182" y="188640"/>
            <a:ext cx="5110457" cy="1119846"/>
          </a:xfrm>
          <a:noFill/>
          <a:ln w="25400">
            <a:noFill/>
          </a:ln>
        </p:spPr>
        <p:txBody>
          <a:bodyPr>
            <a:noAutofit/>
          </a:bodyPr>
          <a:lstStyle/>
          <a:p>
            <a:r>
              <a:rPr lang="en-US" altLang="zh-TW" dirty="0" smtClean="0"/>
              <a:t>C</a:t>
            </a:r>
            <a:r>
              <a:rPr lang="zh-TW" altLang="en-US" dirty="0" smtClean="0"/>
              <a:t>語言程式設計</a:t>
            </a:r>
            <a:r>
              <a:rPr lang="en-US" altLang="zh-TW" dirty="0" smtClean="0"/>
              <a:t>-</a:t>
            </a:r>
            <a:br>
              <a:rPr lang="en-US" altLang="zh-TW" dirty="0" smtClean="0"/>
            </a:br>
            <a:r>
              <a:rPr lang="zh-TW" altLang="en-US" dirty="0" smtClean="0"/>
              <a:t>緩衝區溢位問題</a:t>
            </a:r>
            <a:endParaRPr lang="zh-TW" altLang="en-US" dirty="0"/>
          </a:p>
        </p:txBody>
      </p:sp>
      <p:sp>
        <p:nvSpPr>
          <p:cNvPr id="8" name="投影片編號版面配置區 7"/>
          <p:cNvSpPr>
            <a:spLocks noGrp="1"/>
          </p:cNvSpPr>
          <p:nvPr>
            <p:ph type="sldNum" sz="quarter" idx="12"/>
          </p:nvPr>
        </p:nvSpPr>
        <p:spPr>
          <a:xfrm>
            <a:off x="6553200" y="6376243"/>
            <a:ext cx="2133600" cy="365125"/>
          </a:xfrm>
        </p:spPr>
        <p:txBody>
          <a:bodyPr/>
          <a:lstStyle/>
          <a:p>
            <a:fld id="{92AA42B4-999D-4DBB-9CF3-99DB87284CEE}" type="slidenum">
              <a:rPr lang="zh-TW" altLang="en-US" smtClean="0">
                <a:solidFill>
                  <a:schemeClr val="tx1"/>
                </a:solidFill>
              </a:rPr>
              <a:pPr/>
              <a:t>298</a:t>
            </a:fld>
            <a:endParaRPr lang="zh-TW" altLang="en-US">
              <a:solidFill>
                <a:schemeClr val="tx1"/>
              </a:solidFill>
            </a:endParaRPr>
          </a:p>
        </p:txBody>
      </p:sp>
      <p:sp>
        <p:nvSpPr>
          <p:cNvPr id="15" name="向下箭號 14"/>
          <p:cNvSpPr/>
          <p:nvPr/>
        </p:nvSpPr>
        <p:spPr>
          <a:xfrm>
            <a:off x="4944263" y="2840737"/>
            <a:ext cx="216024" cy="258155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p:cNvSpPr txBox="1"/>
          <p:nvPr/>
        </p:nvSpPr>
        <p:spPr>
          <a:xfrm>
            <a:off x="4667778" y="5571640"/>
            <a:ext cx="768993" cy="307777"/>
          </a:xfrm>
          <a:prstGeom prst="rect">
            <a:avLst/>
          </a:prstGeom>
          <a:noFill/>
        </p:spPr>
        <p:txBody>
          <a:bodyPr wrap="none" rtlCol="0">
            <a:spAutoFit/>
          </a:bodyPr>
          <a:lstStyle/>
          <a:p>
            <a:r>
              <a:rPr lang="en-US" altLang="zh-TW" sz="1400" dirty="0" smtClean="0"/>
              <a:t>Address</a:t>
            </a:r>
            <a:endParaRPr lang="zh-TW" altLang="en-US" sz="1400" dirty="0"/>
          </a:p>
        </p:txBody>
      </p:sp>
      <p:sp>
        <p:nvSpPr>
          <p:cNvPr id="19" name="文字方塊 18"/>
          <p:cNvSpPr txBox="1"/>
          <p:nvPr/>
        </p:nvSpPr>
        <p:spPr>
          <a:xfrm>
            <a:off x="2375623" y="2594111"/>
            <a:ext cx="677173" cy="369332"/>
          </a:xfrm>
          <a:prstGeom prst="rect">
            <a:avLst/>
          </a:prstGeom>
          <a:noFill/>
        </p:spPr>
        <p:txBody>
          <a:bodyPr wrap="none" rtlCol="0">
            <a:spAutoFit/>
          </a:bodyPr>
          <a:lstStyle/>
          <a:p>
            <a:r>
              <a:rPr lang="en-US" altLang="zh-TW" dirty="0" smtClean="0"/>
              <a:t>Stack</a:t>
            </a:r>
            <a:endParaRPr lang="zh-TW" altLang="en-US" dirty="0"/>
          </a:p>
        </p:txBody>
      </p:sp>
      <p:grpSp>
        <p:nvGrpSpPr>
          <p:cNvPr id="3" name="群組 11"/>
          <p:cNvGrpSpPr/>
          <p:nvPr/>
        </p:nvGrpSpPr>
        <p:grpSpPr>
          <a:xfrm>
            <a:off x="352198" y="5422293"/>
            <a:ext cx="983577" cy="400110"/>
            <a:chOff x="3544138" y="2572875"/>
            <a:chExt cx="983577" cy="400110"/>
          </a:xfrm>
        </p:grpSpPr>
        <p:cxnSp>
          <p:nvCxnSpPr>
            <p:cNvPr id="23" name="直線單箭頭接點 22"/>
            <p:cNvCxnSpPr/>
            <p:nvPr/>
          </p:nvCxnSpPr>
          <p:spPr>
            <a:xfrm>
              <a:off x="4089676" y="280537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3544138" y="2572875"/>
              <a:ext cx="548548" cy="400110"/>
            </a:xfrm>
            <a:prstGeom prst="rect">
              <a:avLst/>
            </a:prstGeom>
            <a:noFill/>
          </p:spPr>
          <p:txBody>
            <a:bodyPr wrap="none" rtlCol="0">
              <a:spAutoFit/>
            </a:bodyPr>
            <a:lstStyle/>
            <a:p>
              <a:r>
                <a:rPr lang="en-US" altLang="zh-TW" sz="2000" dirty="0" err="1" smtClean="0"/>
                <a:t>esp</a:t>
              </a:r>
              <a:endParaRPr lang="zh-TW" altLang="en-US" sz="2000" dirty="0"/>
            </a:p>
          </p:txBody>
        </p:sp>
      </p:grpSp>
      <p:sp>
        <p:nvSpPr>
          <p:cNvPr id="4" name="文字方塊 3"/>
          <p:cNvSpPr txBox="1"/>
          <p:nvPr/>
        </p:nvSpPr>
        <p:spPr>
          <a:xfrm>
            <a:off x="5724128" y="292824"/>
            <a:ext cx="3090494" cy="2308324"/>
          </a:xfrm>
          <a:prstGeom prst="rect">
            <a:avLst/>
          </a:prstGeom>
          <a:noFill/>
          <a:ln w="25400">
            <a:solidFill>
              <a:schemeClr val="accent2">
                <a:lumMod val="20000"/>
                <a:lumOff val="80000"/>
              </a:schemeClr>
            </a:solidFill>
          </a:ln>
        </p:spPr>
        <p:txBody>
          <a:bodyPr wrap="square" rtlCol="0">
            <a:spAutoFit/>
          </a:bodyPr>
          <a:lstStyle/>
          <a:p>
            <a:r>
              <a:rPr lang="en-US" altLang="zh-TW" dirty="0" smtClean="0"/>
              <a:t>void </a:t>
            </a:r>
            <a:r>
              <a:rPr lang="en-US" altLang="zh-TW" dirty="0" err="1" smtClean="0"/>
              <a:t>func</a:t>
            </a:r>
            <a:r>
              <a:rPr lang="en-US" altLang="zh-TW" dirty="0" smtClean="0"/>
              <a:t>(char* </a:t>
            </a:r>
            <a:r>
              <a:rPr lang="en-US" altLang="zh-TW" dirty="0" err="1" smtClean="0"/>
              <a:t>str</a:t>
            </a:r>
            <a:r>
              <a:rPr lang="en-US" altLang="zh-TW" dirty="0" smtClean="0"/>
              <a:t>){</a:t>
            </a:r>
          </a:p>
          <a:p>
            <a:r>
              <a:rPr lang="en-US" altLang="zh-TW" dirty="0"/>
              <a:t> </a:t>
            </a:r>
            <a:r>
              <a:rPr lang="en-US" altLang="zh-TW" dirty="0" smtClean="0"/>
              <a:t>     char buff[8];</a:t>
            </a:r>
          </a:p>
          <a:p>
            <a:r>
              <a:rPr lang="en-US" altLang="zh-TW" dirty="0"/>
              <a:t> </a:t>
            </a:r>
            <a:r>
              <a:rPr lang="en-US" altLang="zh-TW" dirty="0" smtClean="0"/>
              <a:t>     </a:t>
            </a:r>
            <a:r>
              <a:rPr lang="en-US" altLang="zh-TW" dirty="0" err="1" smtClean="0"/>
              <a:t>strcpy</a:t>
            </a:r>
            <a:r>
              <a:rPr lang="en-US" altLang="zh-TW" dirty="0" smtClean="0"/>
              <a:t>(buff, </a:t>
            </a:r>
            <a:r>
              <a:rPr lang="en-US" altLang="zh-TW" dirty="0" err="1" smtClean="0"/>
              <a:t>str</a:t>
            </a:r>
            <a:r>
              <a:rPr lang="en-US" altLang="zh-TW" dirty="0" smtClean="0"/>
              <a:t>);</a:t>
            </a:r>
          </a:p>
          <a:p>
            <a:r>
              <a:rPr lang="en-US" altLang="zh-TW" dirty="0"/>
              <a:t>}</a:t>
            </a:r>
            <a:endParaRPr lang="en-US" altLang="zh-TW" dirty="0" smtClean="0"/>
          </a:p>
          <a:p>
            <a:r>
              <a:rPr lang="en-US" altLang="zh-TW" dirty="0" smtClean="0"/>
              <a:t>void main(){</a:t>
            </a:r>
          </a:p>
          <a:p>
            <a:r>
              <a:rPr lang="en-US" altLang="zh-TW" dirty="0"/>
              <a:t> </a:t>
            </a:r>
            <a:r>
              <a:rPr lang="en-US" altLang="zh-TW" dirty="0" smtClean="0"/>
              <a:t>    </a:t>
            </a:r>
            <a:r>
              <a:rPr lang="en-US" altLang="zh-TW" dirty="0" err="1" smtClean="0"/>
              <a:t>func</a:t>
            </a:r>
            <a:r>
              <a:rPr lang="en-US" altLang="zh-TW" dirty="0" smtClean="0"/>
              <a:t>(“123456789012addr”);</a:t>
            </a:r>
          </a:p>
          <a:p>
            <a:r>
              <a:rPr lang="en-US" altLang="zh-TW" dirty="0"/>
              <a:t> </a:t>
            </a:r>
            <a:r>
              <a:rPr lang="en-US" altLang="zh-TW" dirty="0" smtClean="0"/>
              <a:t>    </a:t>
            </a:r>
            <a:r>
              <a:rPr lang="en-US" altLang="zh-TW" dirty="0" err="1" smtClean="0"/>
              <a:t>after_func_code</a:t>
            </a:r>
            <a:endParaRPr lang="en-US" altLang="zh-TW" dirty="0" smtClean="0"/>
          </a:p>
          <a:p>
            <a:r>
              <a:rPr lang="en-US" altLang="zh-TW" dirty="0"/>
              <a:t>}</a:t>
            </a:r>
            <a:endParaRPr lang="zh-TW" altLang="en-US" dirty="0"/>
          </a:p>
        </p:txBody>
      </p:sp>
      <p:graphicFrame>
        <p:nvGraphicFramePr>
          <p:cNvPr id="6" name="表格 5"/>
          <p:cNvGraphicFramePr>
            <a:graphicFrameLocks noGrp="1"/>
          </p:cNvGraphicFramePr>
          <p:nvPr>
            <p:extLst>
              <p:ext uri="{D42A27DB-BD31-4B8C-83A1-F6EECF244321}">
                <p14:modId xmlns="" xmlns:p14="http://schemas.microsoft.com/office/powerpoint/2010/main" val="3341745562"/>
              </p:ext>
            </p:extLst>
          </p:nvPr>
        </p:nvGraphicFramePr>
        <p:xfrm>
          <a:off x="1335775" y="2871320"/>
          <a:ext cx="3640903" cy="2605873"/>
        </p:xfrm>
        <a:graphic>
          <a:graphicData uri="http://schemas.openxmlformats.org/drawingml/2006/table">
            <a:tbl>
              <a:tblPr firstRow="1" bandRow="1">
                <a:tableStyleId>{5C22544A-7EE6-4342-B048-85BDC9FD1C3A}</a:tableStyleId>
              </a:tblPr>
              <a:tblGrid>
                <a:gridCol w="2688590"/>
                <a:gridCol w="952313"/>
              </a:tblGrid>
              <a:tr h="359287">
                <a:tc>
                  <a:txBody>
                    <a:bodyPr/>
                    <a:lstStyle/>
                    <a:p>
                      <a:endParaRPr lang="zh-TW" altLang="en-US" sz="1200" b="0" dirty="0">
                        <a:solidFill>
                          <a:srgbClr val="FF0000"/>
                        </a:solidFill>
                      </a:endParaRPr>
                    </a:p>
                  </a:txBody>
                  <a:tcPr>
                    <a:solidFill>
                      <a:schemeClr val="tx2">
                        <a:lumMod val="20000"/>
                        <a:lumOff val="80000"/>
                      </a:schemeClr>
                    </a:solidFill>
                  </a:tcPr>
                </a:tc>
                <a:tc>
                  <a:txBody>
                    <a:bodyPr/>
                    <a:lstStyle/>
                    <a:p>
                      <a:r>
                        <a:rPr lang="en-US" altLang="zh-TW" sz="1600" b="0" dirty="0" smtClean="0">
                          <a:solidFill>
                            <a:schemeClr val="tx1"/>
                          </a:solidFill>
                        </a:rPr>
                        <a:t>&lt; ebp-8</a:t>
                      </a:r>
                      <a:endParaRPr lang="zh-TW" altLang="en-US" sz="1600" b="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err="1" smtClean="0">
                          <a:solidFill>
                            <a:schemeClr val="tx1"/>
                          </a:solidFill>
                        </a:rPr>
                        <a:t>ebp</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&gt; ebp+8</a:t>
                      </a:r>
                      <a:endParaRPr lang="zh-TW" altLang="en-US" sz="1600" dirty="0">
                        <a:solidFill>
                          <a:schemeClr val="tx1"/>
                        </a:solidFill>
                      </a:endParaRPr>
                    </a:p>
                  </a:txBody>
                  <a:tcPr>
                    <a:noFill/>
                  </a:tcPr>
                </a:tc>
              </a:tr>
            </a:tbl>
          </a:graphicData>
        </a:graphic>
      </p:graphicFrame>
      <p:grpSp>
        <p:nvGrpSpPr>
          <p:cNvPr id="12" name="群組 21"/>
          <p:cNvGrpSpPr/>
          <p:nvPr/>
        </p:nvGrpSpPr>
        <p:grpSpPr>
          <a:xfrm>
            <a:off x="352198" y="5693250"/>
            <a:ext cx="955709" cy="400110"/>
            <a:chOff x="3486261" y="4588068"/>
            <a:chExt cx="955709" cy="400110"/>
          </a:xfrm>
        </p:grpSpPr>
        <p:cxnSp>
          <p:nvCxnSpPr>
            <p:cNvPr id="24" name="直線單箭頭接點 23"/>
            <p:cNvCxnSpPr/>
            <p:nvPr/>
          </p:nvCxnSpPr>
          <p:spPr>
            <a:xfrm>
              <a:off x="4003931" y="481772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3486261" y="4588068"/>
              <a:ext cx="582211" cy="400110"/>
            </a:xfrm>
            <a:prstGeom prst="rect">
              <a:avLst/>
            </a:prstGeom>
            <a:noFill/>
          </p:spPr>
          <p:txBody>
            <a:bodyPr wrap="none" rtlCol="0">
              <a:spAutoFit/>
            </a:bodyPr>
            <a:lstStyle/>
            <a:p>
              <a:r>
                <a:rPr lang="en-US" altLang="zh-TW" sz="2000" dirty="0" err="1" smtClean="0"/>
                <a:t>ebp</a:t>
              </a:r>
              <a:endParaRPr lang="zh-TW" altLang="en-US" sz="2000" dirty="0"/>
            </a:p>
          </p:txBody>
        </p:sp>
      </p:grpSp>
      <p:sp>
        <p:nvSpPr>
          <p:cNvPr id="5" name="文字方塊 4"/>
          <p:cNvSpPr txBox="1"/>
          <p:nvPr/>
        </p:nvSpPr>
        <p:spPr>
          <a:xfrm>
            <a:off x="1645668" y="5086056"/>
            <a:ext cx="2175083" cy="369332"/>
          </a:xfrm>
          <a:prstGeom prst="rect">
            <a:avLst/>
          </a:prstGeom>
          <a:noFill/>
        </p:spPr>
        <p:txBody>
          <a:bodyPr wrap="none" rtlCol="0">
            <a:spAutoFit/>
          </a:bodyPr>
          <a:lstStyle/>
          <a:p>
            <a:r>
              <a:rPr lang="en-US" altLang="zh-TW" dirty="0" smtClean="0">
                <a:solidFill>
                  <a:srgbClr val="FF0000"/>
                </a:solidFill>
              </a:rPr>
              <a:t>Caller saved registers</a:t>
            </a:r>
            <a:endParaRPr lang="zh-TW" altLang="en-US" dirty="0">
              <a:solidFill>
                <a:srgbClr val="FF0000"/>
              </a:solidFill>
            </a:endParaRPr>
          </a:p>
        </p:txBody>
      </p:sp>
      <p:sp>
        <p:nvSpPr>
          <p:cNvPr id="7" name="文字方塊 6"/>
          <p:cNvSpPr txBox="1"/>
          <p:nvPr/>
        </p:nvSpPr>
        <p:spPr>
          <a:xfrm>
            <a:off x="1356643" y="4697138"/>
            <a:ext cx="2759040" cy="369332"/>
          </a:xfrm>
          <a:prstGeom prst="rect">
            <a:avLst/>
          </a:prstGeom>
          <a:noFill/>
        </p:spPr>
        <p:txBody>
          <a:bodyPr wrap="square" rtlCol="0">
            <a:spAutoFit/>
          </a:bodyPr>
          <a:lstStyle/>
          <a:p>
            <a:r>
              <a:rPr lang="en-US" altLang="zh-TW" dirty="0">
                <a:solidFill>
                  <a:srgbClr val="FF0000"/>
                </a:solidFill>
              </a:rPr>
              <a:t>Argument 1: address of </a:t>
            </a:r>
            <a:r>
              <a:rPr lang="en-US" altLang="zh-TW" dirty="0" err="1" smtClean="0">
                <a:solidFill>
                  <a:srgbClr val="FF0000"/>
                </a:solidFill>
              </a:rPr>
              <a:t>str</a:t>
            </a:r>
            <a:endParaRPr lang="zh-TW" altLang="en-US" dirty="0">
              <a:solidFill>
                <a:srgbClr val="FF0000"/>
              </a:solidFill>
            </a:endParaRPr>
          </a:p>
        </p:txBody>
      </p:sp>
      <p:sp>
        <p:nvSpPr>
          <p:cNvPr id="9" name="文字方塊 8"/>
          <p:cNvSpPr txBox="1"/>
          <p:nvPr/>
        </p:nvSpPr>
        <p:spPr>
          <a:xfrm>
            <a:off x="1312739" y="4383778"/>
            <a:ext cx="2802943" cy="369332"/>
          </a:xfrm>
          <a:prstGeom prst="rect">
            <a:avLst/>
          </a:prstGeom>
          <a:noFill/>
        </p:spPr>
        <p:txBody>
          <a:bodyPr wrap="square" rtlCol="0">
            <a:spAutoFit/>
          </a:bodyPr>
          <a:lstStyle/>
          <a:p>
            <a:r>
              <a:rPr lang="en-US" altLang="zh-TW" dirty="0" err="1" smtClean="0">
                <a:solidFill>
                  <a:srgbClr val="FF0000"/>
                </a:solidFill>
              </a:rPr>
              <a:t>after_func_code’s</a:t>
            </a:r>
            <a:r>
              <a:rPr lang="en-US" altLang="zh-TW" dirty="0" smtClean="0">
                <a:solidFill>
                  <a:srgbClr val="FF0000"/>
                </a:solidFill>
              </a:rPr>
              <a:t> address</a:t>
            </a:r>
            <a:endParaRPr lang="zh-TW" altLang="en-US" dirty="0">
              <a:solidFill>
                <a:srgbClr val="FF0000"/>
              </a:solidFill>
            </a:endParaRPr>
          </a:p>
        </p:txBody>
      </p:sp>
      <p:sp>
        <p:nvSpPr>
          <p:cNvPr id="11" name="文字方塊 10"/>
          <p:cNvSpPr txBox="1"/>
          <p:nvPr/>
        </p:nvSpPr>
        <p:spPr>
          <a:xfrm>
            <a:off x="1831039" y="3962238"/>
            <a:ext cx="1804340" cy="369332"/>
          </a:xfrm>
          <a:prstGeom prst="rect">
            <a:avLst/>
          </a:prstGeom>
          <a:noFill/>
        </p:spPr>
        <p:txBody>
          <a:bodyPr wrap="none" rtlCol="0">
            <a:spAutoFit/>
          </a:bodyPr>
          <a:lstStyle/>
          <a:p>
            <a:r>
              <a:rPr lang="en-US" altLang="zh-TW" dirty="0">
                <a:solidFill>
                  <a:srgbClr val="FF0000"/>
                </a:solidFill>
              </a:rPr>
              <a:t>Saved main’s </a:t>
            </a:r>
            <a:r>
              <a:rPr lang="en-US" altLang="zh-TW" dirty="0" err="1" smtClean="0">
                <a:solidFill>
                  <a:srgbClr val="FF0000"/>
                </a:solidFill>
              </a:rPr>
              <a:t>ebp</a:t>
            </a:r>
            <a:endParaRPr lang="zh-TW" altLang="en-US" dirty="0">
              <a:solidFill>
                <a:srgbClr val="FF0000"/>
              </a:solidFill>
            </a:endParaRPr>
          </a:p>
        </p:txBody>
      </p:sp>
      <p:sp>
        <p:nvSpPr>
          <p:cNvPr id="13" name="文字方塊 12"/>
          <p:cNvSpPr txBox="1"/>
          <p:nvPr/>
        </p:nvSpPr>
        <p:spPr>
          <a:xfrm>
            <a:off x="1475016" y="3623358"/>
            <a:ext cx="2522294" cy="369332"/>
          </a:xfrm>
          <a:prstGeom prst="rect">
            <a:avLst/>
          </a:prstGeom>
          <a:noFill/>
        </p:spPr>
        <p:txBody>
          <a:bodyPr wrap="none" rtlCol="0">
            <a:spAutoFit/>
          </a:bodyPr>
          <a:lstStyle/>
          <a:p>
            <a:r>
              <a:rPr lang="en-US" altLang="zh-TW" dirty="0">
                <a:solidFill>
                  <a:srgbClr val="FF0000"/>
                </a:solidFill>
              </a:rPr>
              <a:t>Local variable1: buff[4-7</a:t>
            </a:r>
            <a:r>
              <a:rPr lang="en-US" altLang="zh-TW" dirty="0" smtClean="0">
                <a:solidFill>
                  <a:srgbClr val="FF0000"/>
                </a:solidFill>
              </a:rPr>
              <a:t>]</a:t>
            </a:r>
            <a:endParaRPr lang="zh-TW" altLang="en-US" dirty="0">
              <a:solidFill>
                <a:srgbClr val="FF0000"/>
              </a:solidFill>
            </a:endParaRPr>
          </a:p>
        </p:txBody>
      </p:sp>
      <p:sp>
        <p:nvSpPr>
          <p:cNvPr id="14" name="文字方塊 13"/>
          <p:cNvSpPr txBox="1"/>
          <p:nvPr/>
        </p:nvSpPr>
        <p:spPr>
          <a:xfrm>
            <a:off x="1475016" y="3254026"/>
            <a:ext cx="2522294" cy="369332"/>
          </a:xfrm>
          <a:prstGeom prst="rect">
            <a:avLst/>
          </a:prstGeom>
          <a:noFill/>
        </p:spPr>
        <p:txBody>
          <a:bodyPr wrap="none" rtlCol="0">
            <a:spAutoFit/>
          </a:bodyPr>
          <a:lstStyle/>
          <a:p>
            <a:r>
              <a:rPr lang="en-US" altLang="zh-TW" dirty="0">
                <a:solidFill>
                  <a:srgbClr val="FF0000"/>
                </a:solidFill>
              </a:rPr>
              <a:t>Local variable1: buff[0-3</a:t>
            </a:r>
            <a:r>
              <a:rPr lang="en-US" altLang="zh-TW" dirty="0" smtClean="0">
                <a:solidFill>
                  <a:srgbClr val="FF0000"/>
                </a:solidFill>
              </a:rPr>
              <a:t>]</a:t>
            </a:r>
            <a:endParaRPr lang="zh-TW" altLang="en-US" dirty="0">
              <a:solidFill>
                <a:srgbClr val="FF0000"/>
              </a:solidFill>
            </a:endParaRPr>
          </a:p>
        </p:txBody>
      </p:sp>
      <p:sp>
        <p:nvSpPr>
          <p:cNvPr id="20" name="文字方塊 19"/>
          <p:cNvSpPr txBox="1"/>
          <p:nvPr/>
        </p:nvSpPr>
        <p:spPr>
          <a:xfrm>
            <a:off x="1602595" y="2891731"/>
            <a:ext cx="2194319" cy="369332"/>
          </a:xfrm>
          <a:prstGeom prst="rect">
            <a:avLst/>
          </a:prstGeom>
          <a:noFill/>
        </p:spPr>
        <p:txBody>
          <a:bodyPr wrap="none" rtlCol="0">
            <a:spAutoFit/>
          </a:bodyPr>
          <a:lstStyle/>
          <a:p>
            <a:r>
              <a:rPr lang="en-US" altLang="zh-TW" dirty="0" err="1">
                <a:solidFill>
                  <a:srgbClr val="FF0000"/>
                </a:solidFill>
              </a:rPr>
              <a:t>Callee</a:t>
            </a:r>
            <a:r>
              <a:rPr lang="en-US" altLang="zh-TW" dirty="0">
                <a:solidFill>
                  <a:srgbClr val="FF0000"/>
                </a:solidFill>
              </a:rPr>
              <a:t> saved </a:t>
            </a:r>
            <a:r>
              <a:rPr lang="en-US" altLang="zh-TW" dirty="0" smtClean="0">
                <a:solidFill>
                  <a:srgbClr val="FF0000"/>
                </a:solidFill>
              </a:rPr>
              <a:t>registers</a:t>
            </a:r>
            <a:endParaRPr lang="zh-TW" altLang="en-US" dirty="0">
              <a:solidFill>
                <a:srgbClr val="FF0000"/>
              </a:solidFill>
            </a:endParaRPr>
          </a:p>
        </p:txBody>
      </p:sp>
      <p:graphicFrame>
        <p:nvGraphicFramePr>
          <p:cNvPr id="34" name="表格 33"/>
          <p:cNvGraphicFramePr>
            <a:graphicFrameLocks noGrp="1"/>
          </p:cNvGraphicFramePr>
          <p:nvPr>
            <p:extLst>
              <p:ext uri="{D42A27DB-BD31-4B8C-83A1-F6EECF244321}">
                <p14:modId xmlns="" xmlns:p14="http://schemas.microsoft.com/office/powerpoint/2010/main" val="3001742350"/>
              </p:ext>
            </p:extLst>
          </p:nvPr>
        </p:nvGraphicFramePr>
        <p:xfrm>
          <a:off x="1442666" y="3261063"/>
          <a:ext cx="2514176" cy="1484864"/>
        </p:xfrm>
        <a:graphic>
          <a:graphicData uri="http://schemas.openxmlformats.org/drawingml/2006/table">
            <a:tbl>
              <a:tblPr firstRow="1" bandRow="1">
                <a:tableStyleId>{2D5ABB26-0587-4C30-8999-92F81FD0307C}</a:tableStyleId>
              </a:tblPr>
              <a:tblGrid>
                <a:gridCol w="628544"/>
                <a:gridCol w="628544"/>
                <a:gridCol w="628544"/>
                <a:gridCol w="628544"/>
              </a:tblGrid>
              <a:tr h="371216">
                <a:tc>
                  <a:txBody>
                    <a:bodyPr/>
                    <a:lstStyle/>
                    <a:p>
                      <a:r>
                        <a:rPr lang="en-US" altLang="zh-TW" dirty="0" smtClean="0"/>
                        <a:t>1</a:t>
                      </a:r>
                      <a:endParaRPr lang="zh-TW"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4</a:t>
                      </a:r>
                      <a:endParaRPr lang="zh-TW"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5</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7</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8</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9</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a</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r</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r>
            </a:tbl>
          </a:graphicData>
        </a:graphic>
      </p:graphicFrame>
      <p:sp>
        <p:nvSpPr>
          <p:cNvPr id="38" name="矩形 37"/>
          <p:cNvSpPr/>
          <p:nvPr/>
        </p:nvSpPr>
        <p:spPr>
          <a:xfrm>
            <a:off x="1356643" y="4331570"/>
            <a:ext cx="2640667" cy="473749"/>
          </a:xfrm>
          <a:prstGeom prst="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p:cNvSpPr txBox="1"/>
          <p:nvPr/>
        </p:nvSpPr>
        <p:spPr>
          <a:xfrm>
            <a:off x="755576" y="1628800"/>
            <a:ext cx="3080202" cy="830997"/>
          </a:xfrm>
          <a:prstGeom prst="rect">
            <a:avLst/>
          </a:prstGeom>
          <a:noFill/>
        </p:spPr>
        <p:txBody>
          <a:bodyPr wrap="none" rtlCol="0">
            <a:spAutoFit/>
          </a:bodyPr>
          <a:lstStyle/>
          <a:p>
            <a:r>
              <a:rPr lang="zh-TW" altLang="en-US" sz="2400" dirty="0" smtClean="0"/>
              <a:t>緩衝區</a:t>
            </a:r>
            <a:r>
              <a:rPr lang="en-US" altLang="zh-TW" sz="2400" dirty="0" smtClean="0"/>
              <a:t>(or </a:t>
            </a:r>
            <a:r>
              <a:rPr lang="zh-TW" altLang="en-US" sz="2400" dirty="0" smtClean="0"/>
              <a:t>堆棧</a:t>
            </a:r>
            <a:r>
              <a:rPr lang="en-US" altLang="zh-TW" sz="2400" dirty="0" smtClean="0"/>
              <a:t>)</a:t>
            </a:r>
            <a:r>
              <a:rPr lang="zh-TW" altLang="en-US" sz="2400" dirty="0" smtClean="0"/>
              <a:t>溢位 </a:t>
            </a:r>
            <a:r>
              <a:rPr lang="en-US" altLang="zh-TW" sz="2400" dirty="0" smtClean="0"/>
              <a:t>–</a:t>
            </a:r>
          </a:p>
          <a:p>
            <a:r>
              <a:rPr lang="en-US" altLang="zh-TW" sz="2400" dirty="0" smtClean="0"/>
              <a:t>(Stack) Buffer Overflow</a:t>
            </a:r>
          </a:p>
        </p:txBody>
      </p:sp>
      <p:sp>
        <p:nvSpPr>
          <p:cNvPr id="41" name="文字方塊 40"/>
          <p:cNvSpPr txBox="1"/>
          <p:nvPr/>
        </p:nvSpPr>
        <p:spPr>
          <a:xfrm>
            <a:off x="6142528" y="3220108"/>
            <a:ext cx="2163926" cy="369332"/>
          </a:xfrm>
          <a:prstGeom prst="rect">
            <a:avLst/>
          </a:prstGeom>
          <a:noFill/>
        </p:spPr>
        <p:txBody>
          <a:bodyPr wrap="none" rtlCol="0">
            <a:spAutoFit/>
          </a:bodyPr>
          <a:lstStyle/>
          <a:p>
            <a:r>
              <a:rPr lang="en-US" altLang="zh-TW" dirty="0" smtClean="0"/>
              <a:t>Other memory space</a:t>
            </a:r>
            <a:endParaRPr lang="zh-TW" altLang="en-US" dirty="0"/>
          </a:p>
        </p:txBody>
      </p:sp>
      <p:sp>
        <p:nvSpPr>
          <p:cNvPr id="10" name="矩形 9"/>
          <p:cNvSpPr/>
          <p:nvPr/>
        </p:nvSpPr>
        <p:spPr>
          <a:xfrm>
            <a:off x="6478840" y="4354198"/>
            <a:ext cx="1872208" cy="43204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859760" y="4385556"/>
            <a:ext cx="619080" cy="369332"/>
          </a:xfrm>
          <a:prstGeom prst="rect">
            <a:avLst/>
          </a:prstGeom>
          <a:noFill/>
        </p:spPr>
        <p:txBody>
          <a:bodyPr wrap="none" rtlCol="0">
            <a:spAutoFit/>
          </a:bodyPr>
          <a:lstStyle/>
          <a:p>
            <a:r>
              <a:rPr lang="en-US" altLang="zh-TW" dirty="0" err="1" smtClean="0"/>
              <a:t>addr</a:t>
            </a:r>
            <a:endParaRPr lang="zh-TW" altLang="en-US" dirty="0"/>
          </a:p>
        </p:txBody>
      </p:sp>
      <p:sp>
        <p:nvSpPr>
          <p:cNvPr id="21" name="文字方塊 20"/>
          <p:cNvSpPr txBox="1"/>
          <p:nvPr/>
        </p:nvSpPr>
        <p:spPr>
          <a:xfrm>
            <a:off x="6951084" y="4383779"/>
            <a:ext cx="944489" cy="369332"/>
          </a:xfrm>
          <a:prstGeom prst="rect">
            <a:avLst/>
          </a:prstGeom>
          <a:noFill/>
        </p:spPr>
        <p:txBody>
          <a:bodyPr wrap="none" rtlCol="0">
            <a:spAutoFit/>
          </a:bodyPr>
          <a:lstStyle/>
          <a:p>
            <a:r>
              <a:rPr lang="en-US" altLang="zh-TW" dirty="0" err="1" smtClean="0"/>
              <a:t>jmp</a:t>
            </a:r>
            <a:r>
              <a:rPr lang="en-US" altLang="zh-TW" dirty="0" smtClean="0"/>
              <a:t> </a:t>
            </a:r>
            <a:r>
              <a:rPr lang="en-US" altLang="zh-TW" dirty="0" err="1" smtClean="0"/>
              <a:t>esp</a:t>
            </a:r>
            <a:endParaRPr lang="zh-TW" altLang="en-US" dirty="0"/>
          </a:p>
        </p:txBody>
      </p:sp>
      <p:cxnSp>
        <p:nvCxnSpPr>
          <p:cNvPr id="31" name="直線單箭頭接點 30"/>
          <p:cNvCxnSpPr/>
          <p:nvPr/>
        </p:nvCxnSpPr>
        <p:spPr>
          <a:xfrm>
            <a:off x="3997310" y="4753110"/>
            <a:ext cx="2481530" cy="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5902626" y="4016224"/>
            <a:ext cx="583814" cy="369332"/>
          </a:xfrm>
          <a:prstGeom prst="rect">
            <a:avLst/>
          </a:prstGeom>
          <a:noFill/>
        </p:spPr>
        <p:txBody>
          <a:bodyPr wrap="none" rtlCol="0">
            <a:spAutoFit/>
          </a:bodyPr>
          <a:lstStyle/>
          <a:p>
            <a:r>
              <a:rPr lang="en-US" altLang="zh-TW" dirty="0" smtClean="0"/>
              <a:t>(Fix)</a:t>
            </a:r>
            <a:endParaRPr lang="zh-TW" altLang="en-US" dirty="0"/>
          </a:p>
        </p:txBody>
      </p:sp>
      <p:sp>
        <p:nvSpPr>
          <p:cNvPr id="50" name="文字方塊 49"/>
          <p:cNvSpPr txBox="1"/>
          <p:nvPr/>
        </p:nvSpPr>
        <p:spPr>
          <a:xfrm>
            <a:off x="7074915" y="5042387"/>
            <a:ext cx="680058" cy="369332"/>
          </a:xfrm>
          <a:prstGeom prst="rect">
            <a:avLst/>
          </a:prstGeom>
          <a:noFill/>
        </p:spPr>
        <p:txBody>
          <a:bodyPr wrap="none" rtlCol="0">
            <a:spAutoFit/>
          </a:bodyPr>
          <a:lstStyle/>
          <a:p>
            <a:r>
              <a:rPr lang="en-US" altLang="zh-TW" dirty="0" smtClean="0">
                <a:solidFill>
                  <a:srgbClr val="FF0000"/>
                </a:solidFill>
              </a:rPr>
              <a:t>crash</a:t>
            </a:r>
            <a:endParaRPr lang="zh-TW" altLang="en-US" dirty="0">
              <a:solidFill>
                <a:srgbClr val="FF0000"/>
              </a:solidFill>
            </a:endParaRPr>
          </a:p>
        </p:txBody>
      </p:sp>
      <p:sp>
        <p:nvSpPr>
          <p:cNvPr id="51" name="文字方塊 50"/>
          <p:cNvSpPr txBox="1"/>
          <p:nvPr/>
        </p:nvSpPr>
        <p:spPr>
          <a:xfrm>
            <a:off x="6678011" y="4363696"/>
            <a:ext cx="1473865" cy="369332"/>
          </a:xfrm>
          <a:prstGeom prst="rect">
            <a:avLst/>
          </a:prstGeom>
          <a:noFill/>
        </p:spPr>
        <p:txBody>
          <a:bodyPr wrap="none" rtlCol="0">
            <a:spAutoFit/>
          </a:bodyPr>
          <a:lstStyle/>
          <a:p>
            <a:r>
              <a:rPr lang="en-US" altLang="zh-TW" dirty="0" err="1" smtClean="0"/>
              <a:t>Unknow</a:t>
            </a:r>
            <a:r>
              <a:rPr lang="en-US" altLang="zh-TW" dirty="0" smtClean="0"/>
              <a:t> code</a:t>
            </a:r>
            <a:endParaRPr lang="zh-TW" altLang="en-US" dirty="0"/>
          </a:p>
        </p:txBody>
      </p:sp>
      <p:cxnSp>
        <p:nvCxnSpPr>
          <p:cNvPr id="35" name="直線單箭頭接點 34"/>
          <p:cNvCxnSpPr/>
          <p:nvPr/>
        </p:nvCxnSpPr>
        <p:spPr>
          <a:xfrm flipH="1">
            <a:off x="3987583" y="4753110"/>
            <a:ext cx="2491258" cy="31336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421648" y="3232504"/>
            <a:ext cx="2575661" cy="1121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Large String</a:t>
            </a:r>
            <a:endParaRPr lang="zh-TW" altLang="en-US" dirty="0"/>
          </a:p>
        </p:txBody>
      </p:sp>
      <p:sp>
        <p:nvSpPr>
          <p:cNvPr id="40" name="矩形 39"/>
          <p:cNvSpPr/>
          <p:nvPr/>
        </p:nvSpPr>
        <p:spPr>
          <a:xfrm>
            <a:off x="1411921" y="4363696"/>
            <a:ext cx="2575661" cy="5181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Address of </a:t>
            </a:r>
            <a:r>
              <a:rPr lang="en-US" altLang="zh-TW" b="1" dirty="0" err="1" smtClean="0">
                <a:solidFill>
                  <a:srgbClr val="FF0000"/>
                </a:solidFill>
              </a:rPr>
              <a:t>jmp</a:t>
            </a:r>
            <a:r>
              <a:rPr lang="en-US" altLang="zh-TW" b="1" dirty="0" smtClean="0">
                <a:solidFill>
                  <a:srgbClr val="FF0000"/>
                </a:solidFill>
              </a:rPr>
              <a:t> </a:t>
            </a:r>
            <a:r>
              <a:rPr lang="en-US" altLang="zh-TW" b="1" dirty="0" err="1" smtClean="0">
                <a:solidFill>
                  <a:srgbClr val="FF0000"/>
                </a:solidFill>
              </a:rPr>
              <a:t>esp</a:t>
            </a:r>
            <a:endParaRPr lang="zh-TW" altLang="en-US" b="1" dirty="0">
              <a:solidFill>
                <a:srgbClr val="FF0000"/>
              </a:solidFill>
            </a:endParaRPr>
          </a:p>
        </p:txBody>
      </p:sp>
      <p:sp>
        <p:nvSpPr>
          <p:cNvPr id="42" name="矩形 41"/>
          <p:cNvSpPr/>
          <p:nvPr/>
        </p:nvSpPr>
        <p:spPr>
          <a:xfrm>
            <a:off x="1411922" y="4881804"/>
            <a:ext cx="2575661" cy="7405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Nop</a:t>
            </a:r>
            <a:r>
              <a:rPr lang="en-US" altLang="zh-TW" dirty="0" smtClean="0"/>
              <a:t> Sled + </a:t>
            </a:r>
            <a:r>
              <a:rPr lang="en-US" altLang="zh-TW" dirty="0" err="1" smtClean="0"/>
              <a:t>Shellcode</a:t>
            </a:r>
            <a:endParaRPr lang="zh-TW" altLang="en-US" b="1" dirty="0">
              <a:solidFill>
                <a:srgbClr val="FF0000"/>
              </a:solidFill>
            </a:endParaRPr>
          </a:p>
        </p:txBody>
      </p:sp>
      <p:sp>
        <p:nvSpPr>
          <p:cNvPr id="43" name="矩形 42"/>
          <p:cNvSpPr/>
          <p:nvPr/>
        </p:nvSpPr>
        <p:spPr>
          <a:xfrm>
            <a:off x="6588224" y="1700808"/>
            <a:ext cx="1350372" cy="297324"/>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p:cNvSpPr/>
          <p:nvPr/>
        </p:nvSpPr>
        <p:spPr>
          <a:xfrm>
            <a:off x="7956376" y="1700808"/>
            <a:ext cx="432049" cy="290493"/>
          </a:xfrm>
          <a:prstGeom prst="rect">
            <a:avLst/>
          </a:prstGeom>
          <a:noFill/>
          <a:ln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45" name="矩形 44"/>
          <p:cNvSpPr/>
          <p:nvPr/>
        </p:nvSpPr>
        <p:spPr>
          <a:xfrm>
            <a:off x="8388424" y="1700808"/>
            <a:ext cx="755576" cy="289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33" name="文字方塊 32"/>
          <p:cNvSpPr txBox="1"/>
          <p:nvPr/>
        </p:nvSpPr>
        <p:spPr>
          <a:xfrm>
            <a:off x="107504" y="5580180"/>
            <a:ext cx="1864100" cy="369332"/>
          </a:xfrm>
          <a:prstGeom prst="rect">
            <a:avLst/>
          </a:prstGeom>
          <a:noFill/>
        </p:spPr>
        <p:txBody>
          <a:bodyPr wrap="none" rtlCol="0">
            <a:spAutoFit/>
          </a:bodyPr>
          <a:lstStyle/>
          <a:p>
            <a:r>
              <a:rPr lang="en-US" altLang="zh-TW" dirty="0" smtClean="0"/>
              <a:t>function prologue</a:t>
            </a:r>
            <a:endParaRPr lang="zh-TW" altLang="en-US" dirty="0"/>
          </a:p>
        </p:txBody>
      </p:sp>
      <p:sp>
        <p:nvSpPr>
          <p:cNvPr id="36" name="文字方塊 35"/>
          <p:cNvSpPr txBox="1"/>
          <p:nvPr/>
        </p:nvSpPr>
        <p:spPr>
          <a:xfrm>
            <a:off x="107504" y="2481342"/>
            <a:ext cx="1834156" cy="369332"/>
          </a:xfrm>
          <a:prstGeom prst="rect">
            <a:avLst/>
          </a:prstGeom>
          <a:noFill/>
        </p:spPr>
        <p:txBody>
          <a:bodyPr wrap="none" rtlCol="0">
            <a:spAutoFit/>
          </a:bodyPr>
          <a:lstStyle/>
          <a:p>
            <a:r>
              <a:rPr lang="en-US" altLang="zh-TW" dirty="0" smtClean="0"/>
              <a:t>function epilogue</a:t>
            </a:r>
            <a:endParaRPr lang="zh-TW" altLang="en-US" dirty="0"/>
          </a:p>
        </p:txBody>
      </p:sp>
      <p:sp>
        <p:nvSpPr>
          <p:cNvPr id="47" name="矩形 46">
            <a:hlinkClick r:id="rId3" action="ppaction://hlinksldjump"/>
          </p:cNvPr>
          <p:cNvSpPr/>
          <p:nvPr/>
        </p:nvSpPr>
        <p:spPr>
          <a:xfrm>
            <a:off x="5724128" y="6597352"/>
            <a:ext cx="2592288"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Return To Introduction</a:t>
            </a:r>
            <a:endParaRPr lang="zh-TW" altLang="en-US" dirty="0"/>
          </a:p>
        </p:txBody>
      </p:sp>
    </p:spTree>
    <p:extLst>
      <p:ext uri="{BB962C8B-B14F-4D97-AF65-F5344CB8AC3E}">
        <p14:creationId xmlns="" xmlns:p14="http://schemas.microsoft.com/office/powerpoint/2010/main" val="32675570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434 -0.0493 " pathEditMode="relative" rAng="0" ptsTypes="AA">
                                      <p:cBhvr>
                                        <p:cTn id="6" dur="1000" fill="hold"/>
                                        <p:tgtEl>
                                          <p:spTgt spid="3"/>
                                        </p:tgtEl>
                                        <p:attrNameLst>
                                          <p:attrName>ppt_x</p:attrName>
                                          <p:attrName>ppt_y</p:attrName>
                                        </p:attrNameLst>
                                      </p:cBhvr>
                                      <p:rCtr x="-226" y="-2477"/>
                                    </p:animMotion>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434 -0.0493 L -0.00434 -0.10185 " pathEditMode="relative" rAng="0" ptsTypes="AA">
                                      <p:cBhvr>
                                        <p:cTn id="12" dur="1000" fill="hold"/>
                                        <p:tgtEl>
                                          <p:spTgt spid="3"/>
                                        </p:tgtEl>
                                        <p:attrNameLst>
                                          <p:attrName>ppt_x</p:attrName>
                                          <p:attrName>ppt_y</p:attrName>
                                        </p:attrNameLst>
                                      </p:cBhvr>
                                      <p:rCtr x="0" y="-2639"/>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0434 -0.10185 L -0.00434 -0.1544 " pathEditMode="relative" rAng="0" ptsTypes="AA">
                                      <p:cBhvr>
                                        <p:cTn id="19" dur="1000" fill="hold"/>
                                        <p:tgtEl>
                                          <p:spTgt spid="3"/>
                                        </p:tgtEl>
                                        <p:attrNameLst>
                                          <p:attrName>ppt_x</p:attrName>
                                          <p:attrName>ppt_y</p:attrName>
                                        </p:attrNameLst>
                                      </p:cBhvr>
                                      <p:rCtr x="0" y="-2639"/>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434 -0.1544 L -0.00434 -0.22778 " pathEditMode="relative" rAng="0" ptsTypes="AA">
                                      <p:cBhvr>
                                        <p:cTn id="26" dur="1000" fill="hold"/>
                                        <p:tgtEl>
                                          <p:spTgt spid="3"/>
                                        </p:tgtEl>
                                        <p:attrNameLst>
                                          <p:attrName>ppt_x</p:attrName>
                                          <p:attrName>ppt_y</p:attrName>
                                        </p:attrNameLst>
                                      </p:cBhvr>
                                      <p:rCtr x="0" y="-3681"/>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1.94444E-6 -7.40741E-7 L -0.00295 -0.23588 " pathEditMode="relative" rAng="0" ptsTypes="AA">
                                      <p:cBhvr>
                                        <p:cTn id="33" dur="2000" fill="hold"/>
                                        <p:tgtEl>
                                          <p:spTgt spid="12"/>
                                        </p:tgtEl>
                                        <p:attrNameLst>
                                          <p:attrName>ppt_x</p:attrName>
                                          <p:attrName>ppt_y</p:attrName>
                                        </p:attrNameLst>
                                      </p:cBhvr>
                                      <p:rCtr x="-156" y="-11806"/>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0" nodeType="clickEffect">
                                  <p:stCondLst>
                                    <p:cond delay="0"/>
                                  </p:stCondLst>
                                  <p:childTnLst>
                                    <p:animMotion origin="layout" path="M 2.5E-6 1.85185E-6 L -0.00261 -0.15486 " pathEditMode="relative" rAng="0" ptsTypes="AA">
                                      <p:cBhvr>
                                        <p:cTn id="41" dur="2000" fill="hold"/>
                                        <p:tgtEl>
                                          <p:spTgt spid="26"/>
                                        </p:tgtEl>
                                        <p:attrNameLst>
                                          <p:attrName>ppt_x</p:attrName>
                                          <p:attrName>ppt_y</p:attrName>
                                        </p:attrNameLst>
                                      </p:cBhvr>
                                      <p:rCtr x="-139" y="-7755"/>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434 -0.22778 L -0.00434 -0.26968 " pathEditMode="relative" rAng="0" ptsTypes="AA">
                                      <p:cBhvr>
                                        <p:cTn id="45" dur="1000" fill="hold"/>
                                        <p:tgtEl>
                                          <p:spTgt spid="3"/>
                                        </p:tgtEl>
                                        <p:attrNameLst>
                                          <p:attrName>ppt_x</p:attrName>
                                          <p:attrName>ppt_y</p:attrName>
                                        </p:attrNameLst>
                                      </p:cBhvr>
                                      <p:rCtr x="0" y="-2106"/>
                                    </p:animMotion>
                                  </p:childTnLst>
                                </p:cTn>
                              </p:par>
                            </p:childTnLst>
                          </p:cTn>
                        </p:par>
                        <p:par>
                          <p:cTn id="46" fill="hold">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0434 -0.26967 L -0.00434 -0.3118 " pathEditMode="relative" rAng="0" ptsTypes="AA">
                                      <p:cBhvr>
                                        <p:cTn id="52" dur="1000" fill="hold"/>
                                        <p:tgtEl>
                                          <p:spTgt spid="3"/>
                                        </p:tgtEl>
                                        <p:attrNameLst>
                                          <p:attrName>ppt_x</p:attrName>
                                          <p:attrName>ppt_y</p:attrName>
                                        </p:attrNameLst>
                                      </p:cBhvr>
                                      <p:rCtr x="0" y="-2106"/>
                                    </p:animMotion>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0434 -0.3118 L -0.00434 -0.38542 " pathEditMode="relative" rAng="0" ptsTypes="AA">
                                      <p:cBhvr>
                                        <p:cTn id="59" dur="1000" fill="hold"/>
                                        <p:tgtEl>
                                          <p:spTgt spid="3"/>
                                        </p:tgtEl>
                                        <p:attrNameLst>
                                          <p:attrName>ppt_x</p:attrName>
                                          <p:attrName>ppt_y</p:attrName>
                                        </p:attrNameLst>
                                      </p:cBhvr>
                                      <p:rCtr x="0" y="-3681"/>
                                    </p:animMotion>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0.00261 -0.15486 L -0.00261 -0.11296 " pathEditMode="relative" rAng="0" ptsTypes="AA">
                                      <p:cBhvr>
                                        <p:cTn id="70" dur="1000" fill="hold"/>
                                        <p:tgtEl>
                                          <p:spTgt spid="26"/>
                                        </p:tgtEl>
                                        <p:attrNameLst>
                                          <p:attrName>ppt_x</p:attrName>
                                          <p:attrName>ppt_y</p:attrName>
                                        </p:attrNameLst>
                                      </p:cBhvr>
                                      <p:rCtr x="0" y="2083"/>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0.00434 -0.38565 L -0.00174 -0.30949 " pathEditMode="relative" rAng="0" ptsTypes="AA">
                                      <p:cBhvr>
                                        <p:cTn id="84" dur="500" fill="hold"/>
                                        <p:tgtEl>
                                          <p:spTgt spid="3"/>
                                        </p:tgtEl>
                                        <p:attrNameLst>
                                          <p:attrName>ppt_x</p:attrName>
                                          <p:attrName>ppt_y</p:attrName>
                                        </p:attrNameLst>
                                      </p:cBhvr>
                                      <p:rCtr x="122" y="3796"/>
                                    </p:animMotion>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childTnLst>
                          </p:cTn>
                        </p:par>
                        <p:par>
                          <p:cTn id="89" fill="hold">
                            <p:stCondLst>
                              <p:cond delay="1000"/>
                            </p:stCondLst>
                            <p:childTnLst>
                              <p:par>
                                <p:cTn id="90" presetID="42" presetClass="path" presetSubtype="0" accel="50000" decel="50000" fill="hold" nodeType="afterEffect">
                                  <p:stCondLst>
                                    <p:cond delay="0"/>
                                  </p:stCondLst>
                                  <p:childTnLst>
                                    <p:animMotion origin="layout" path="M -0.00434 -0.31203 L -0.00434 -0.27014 " pathEditMode="relative" rAng="0" ptsTypes="AA">
                                      <p:cBhvr>
                                        <p:cTn id="91" dur="500" fill="hold"/>
                                        <p:tgtEl>
                                          <p:spTgt spid="3"/>
                                        </p:tgtEl>
                                        <p:attrNameLst>
                                          <p:attrName>ppt_x</p:attrName>
                                          <p:attrName>ppt_y</p:attrName>
                                        </p:attrNameLst>
                                      </p:cBhvr>
                                      <p:rCtr x="0" y="2083"/>
                                    </p:animMotion>
                                  </p:childTnLst>
                                </p:cTn>
                              </p:par>
                            </p:childTnLst>
                          </p:cTn>
                        </p:par>
                        <p:par>
                          <p:cTn id="92" fill="hold">
                            <p:stCondLst>
                              <p:cond delay="1500"/>
                            </p:stCondLst>
                            <p:childTnLst>
                              <p:par>
                                <p:cTn id="93" presetID="10" presetClass="exit" presetSubtype="0" fill="hold" grpId="1" nodeType="afterEffect">
                                  <p:stCondLst>
                                    <p:cond delay="0"/>
                                  </p:stCondLst>
                                  <p:childTnLst>
                                    <p:animEffect transition="out" filter="fade">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childTnLst>
                          </p:cTn>
                        </p:par>
                        <p:par>
                          <p:cTn id="96" fill="hold">
                            <p:stCondLst>
                              <p:cond delay="2000"/>
                            </p:stCondLst>
                            <p:childTnLst>
                              <p:par>
                                <p:cTn id="97" presetID="42" presetClass="path" presetSubtype="0" accel="50000" decel="50000" fill="hold" nodeType="afterEffect">
                                  <p:stCondLst>
                                    <p:cond delay="0"/>
                                  </p:stCondLst>
                                  <p:childTnLst>
                                    <p:animMotion origin="layout" path="M -0.00434 -0.26991 L -0.00174 -0.22547 " pathEditMode="relative" rAng="0" ptsTypes="AA">
                                      <p:cBhvr>
                                        <p:cTn id="98" dur="500" fill="hold"/>
                                        <p:tgtEl>
                                          <p:spTgt spid="3"/>
                                        </p:tgtEl>
                                        <p:attrNameLst>
                                          <p:attrName>ppt_x</p:attrName>
                                          <p:attrName>ppt_y</p:attrName>
                                        </p:attrNameLst>
                                      </p:cBhvr>
                                      <p:rCtr x="122" y="2222"/>
                                    </p:animMotion>
                                  </p:childTnLst>
                                </p:cTn>
                              </p:par>
                            </p:childTnLst>
                          </p:cTn>
                        </p:par>
                        <p:par>
                          <p:cTn id="99" fill="hold">
                            <p:stCondLst>
                              <p:cond delay="2500"/>
                            </p:stCondLst>
                            <p:childTnLst>
                              <p:par>
                                <p:cTn id="100" presetID="10" presetClass="exit" presetSubtype="0" fill="hold" grpId="1" nodeType="after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nodeType="clickEffect">
                                  <p:stCondLst>
                                    <p:cond delay="0"/>
                                  </p:stCondLst>
                                  <p:childTnLst>
                                    <p:animMotion origin="layout" path="M -0.00434 -0.22767 L -0.00174 -0.15178 " pathEditMode="relative" rAng="0" ptsTypes="AA">
                                      <p:cBhvr>
                                        <p:cTn id="110" dur="500" fill="hold"/>
                                        <p:tgtEl>
                                          <p:spTgt spid="3"/>
                                        </p:tgtEl>
                                        <p:attrNameLst>
                                          <p:attrName>ppt_x</p:attrName>
                                          <p:attrName>ppt_y</p:attrName>
                                        </p:attrNameLst>
                                      </p:cBhvr>
                                      <p:rCtr x="122" y="3795"/>
                                    </p:animMotion>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11"/>
                                        </p:tgtEl>
                                      </p:cBhvr>
                                    </p:animEffect>
                                    <p:set>
                                      <p:cBhvr>
                                        <p:cTn id="114" dur="1" fill="hold">
                                          <p:stCondLst>
                                            <p:cond delay="499"/>
                                          </p:stCondLst>
                                        </p:cTn>
                                        <p:tgtEl>
                                          <p:spTgt spid="11"/>
                                        </p:tgtEl>
                                        <p:attrNameLst>
                                          <p:attrName>style.visibility</p:attrName>
                                        </p:attrNameLst>
                                      </p:cBhvr>
                                      <p:to>
                                        <p:strVal val="hidden"/>
                                      </p:to>
                                    </p:set>
                                  </p:childTnLst>
                                </p:cTn>
                              </p:par>
                            </p:childTnLst>
                          </p:cTn>
                        </p:par>
                        <p:par>
                          <p:cTn id="115" fill="hold">
                            <p:stCondLst>
                              <p:cond delay="1000"/>
                            </p:stCondLst>
                            <p:childTnLst>
                              <p:par>
                                <p:cTn id="116" presetID="42" presetClass="path" presetSubtype="0" accel="50000" decel="50000" fill="hold" nodeType="afterEffect">
                                  <p:stCondLst>
                                    <p:cond delay="0"/>
                                  </p:stCondLst>
                                  <p:childTnLst>
                                    <p:animMotion origin="layout" path="M -0.00295 -0.267 L -0.00035 -0.00231 " pathEditMode="relative" rAng="0" ptsTypes="AA">
                                      <p:cBhvr>
                                        <p:cTn id="117" dur="500" fill="hold"/>
                                        <p:tgtEl>
                                          <p:spTgt spid="12"/>
                                        </p:tgtEl>
                                        <p:attrNameLst>
                                          <p:attrName>ppt_x</p:attrName>
                                          <p:attrName>ppt_y</p:attrName>
                                        </p:attrNameLst>
                                      </p:cBhvr>
                                      <p:rCtr x="122" y="13235"/>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9"/>
                                        </p:tgtEl>
                                      </p:cBhvr>
                                    </p:animEffect>
                                    <p:set>
                                      <p:cBhvr>
                                        <p:cTn id="122" dur="1" fill="hold">
                                          <p:stCondLst>
                                            <p:cond delay="499"/>
                                          </p:stCondLst>
                                        </p:cTn>
                                        <p:tgtEl>
                                          <p:spTgt spid="9"/>
                                        </p:tgtEl>
                                        <p:attrNameLst>
                                          <p:attrName>style.visibility</p:attrName>
                                        </p:attrNameLst>
                                      </p:cBhvr>
                                      <p:to>
                                        <p:strVal val="hidden"/>
                                      </p:to>
                                    </p:set>
                                  </p:childTnLst>
                                </p:cTn>
                              </p:par>
                              <p:par>
                                <p:cTn id="123" presetID="42" presetClass="path" presetSubtype="0" accel="50000" decel="50000" fill="hold" nodeType="withEffect">
                                  <p:stCondLst>
                                    <p:cond delay="0"/>
                                  </p:stCondLst>
                                  <p:childTnLst>
                                    <p:animMotion origin="layout" path="M -0.00434 -0.15433 L -0.00174 -0.09926 " pathEditMode="relative" rAng="0" ptsTypes="AA">
                                      <p:cBhvr>
                                        <p:cTn id="124" dur="1000" fill="hold"/>
                                        <p:tgtEl>
                                          <p:spTgt spid="3"/>
                                        </p:tgtEl>
                                        <p:attrNameLst>
                                          <p:attrName>ppt_x</p:attrName>
                                          <p:attrName>ppt_y</p:attrName>
                                        </p:attrNameLst>
                                      </p:cBhvr>
                                      <p:rCtr x="122" y="2753"/>
                                    </p:animMotion>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3" nodeType="clickEffect">
                                  <p:stCondLst>
                                    <p:cond delay="0"/>
                                  </p:stCondLst>
                                  <p:childTnLst>
                                    <p:animMotion origin="layout" path="M -0.00261 -0.11296 L -0.00365 0.04676 " pathEditMode="relative" rAng="0" ptsTypes="AA">
                                      <p:cBhvr>
                                        <p:cTn id="128" dur="1000" fill="hold"/>
                                        <p:tgtEl>
                                          <p:spTgt spid="26"/>
                                        </p:tgtEl>
                                        <p:attrNameLst>
                                          <p:attrName>ppt_x</p:attrName>
                                          <p:attrName>ppt_y</p:attrName>
                                        </p:attrNameLst>
                                      </p:cBhvr>
                                      <p:rCtr x="-52" y="7986"/>
                                    </p:animMotion>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2" nodeType="click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51"/>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1"/>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50"/>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4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3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2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4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4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5" grpId="0"/>
      <p:bldP spid="7" grpId="0"/>
      <p:bldP spid="9" grpId="0"/>
      <p:bldP spid="9" grpId="1"/>
      <p:bldP spid="11" grpId="0"/>
      <p:bldP spid="11" grpId="1"/>
      <p:bldP spid="13" grpId="0"/>
      <p:bldP spid="13" grpId="1"/>
      <p:bldP spid="14" grpId="0"/>
      <p:bldP spid="14" grpId="1"/>
      <p:bldP spid="20" grpId="0"/>
      <p:bldP spid="20" grpId="1"/>
      <p:bldP spid="38" grpId="0" animBg="1"/>
      <p:bldP spid="21" grpId="0"/>
      <p:bldP spid="49" grpId="0"/>
      <p:bldP spid="50" grpId="0"/>
      <p:bldP spid="50" grpId="1"/>
      <p:bldP spid="51" grpId="0"/>
      <p:bldP spid="51" grpId="1"/>
      <p:bldP spid="29" grpId="0" animBg="1"/>
      <p:bldP spid="40" grpId="0" animBg="1"/>
      <p:bldP spid="42" grpId="0" animBg="1"/>
      <p:bldP spid="43" grpId="0" animBg="1"/>
      <p:bldP spid="44" grpId="0" animBg="1"/>
      <p:bldP spid="45" grpId="0" animBg="1"/>
      <p:bldP spid="33" grpId="0"/>
      <p:bldP spid="33" grpId="1"/>
      <p:bldP spid="36" grpId="0"/>
      <p:bldP spid="36" grpId="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APIs</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C/C++ Standard Library</a:t>
            </a:r>
          </a:p>
          <a:p>
            <a:r>
              <a:rPr lang="en-US" altLang="zh-TW" dirty="0" smtClean="0"/>
              <a:t>Socket/Winsock</a:t>
            </a:r>
          </a:p>
          <a:p>
            <a:r>
              <a:rPr lang="en-US" altLang="zh-TW" dirty="0" smtClean="0"/>
              <a:t>Win32 API</a:t>
            </a:r>
          </a:p>
          <a:p>
            <a:r>
              <a:rPr lang="en-US" altLang="zh-TW" dirty="0" smtClean="0"/>
              <a:t>Windows Driver Kits/Framework</a:t>
            </a:r>
          </a:p>
          <a:p>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我是誰</a:t>
            </a:r>
            <a:r>
              <a:rPr lang="en-US" altLang="zh-TW" dirty="0" smtClean="0"/>
              <a: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黃廷宇</a:t>
            </a:r>
            <a:endParaRPr lang="en-US" altLang="zh-TW" dirty="0" smtClean="0"/>
          </a:p>
          <a:p>
            <a:r>
              <a:rPr lang="zh-TW" altLang="en-US" dirty="0" smtClean="0"/>
              <a:t>學歷</a:t>
            </a:r>
            <a:r>
              <a:rPr lang="en-US" altLang="zh-TW" dirty="0" smtClean="0"/>
              <a:t>:</a:t>
            </a:r>
            <a:r>
              <a:rPr lang="zh-TW" altLang="en-US" dirty="0" smtClean="0"/>
              <a:t> 逢甲大學資訊工程所碩士</a:t>
            </a:r>
            <a:endParaRPr lang="en-US" altLang="zh-TW" dirty="0" smtClean="0"/>
          </a:p>
          <a:p>
            <a:r>
              <a:rPr lang="zh-TW" altLang="en-US" dirty="0" smtClean="0"/>
              <a:t>證照</a:t>
            </a:r>
            <a:r>
              <a:rPr lang="en-US" altLang="zh-TW" dirty="0" smtClean="0"/>
              <a:t>:</a:t>
            </a:r>
          </a:p>
          <a:p>
            <a:pPr lvl="1"/>
            <a:r>
              <a:rPr lang="zh-TW" altLang="en-US" dirty="0" smtClean="0"/>
              <a:t>國家技術士軟體設計</a:t>
            </a:r>
            <a:r>
              <a:rPr lang="en-US" altLang="zh-TW" dirty="0" smtClean="0"/>
              <a:t>C++</a:t>
            </a:r>
            <a:r>
              <a:rPr lang="zh-TW" altLang="en-US" dirty="0" smtClean="0"/>
              <a:t>乙級</a:t>
            </a:r>
            <a:endParaRPr lang="en-US" altLang="zh-TW" dirty="0" smtClean="0"/>
          </a:p>
          <a:p>
            <a:pPr lvl="1"/>
            <a:r>
              <a:rPr lang="en-US" altLang="zh-TW" dirty="0" smtClean="0"/>
              <a:t>Java</a:t>
            </a:r>
            <a:r>
              <a:rPr lang="zh-TW" altLang="en-US" dirty="0" smtClean="0"/>
              <a:t>認證</a:t>
            </a:r>
            <a:r>
              <a:rPr lang="en-US" altLang="zh-TW" dirty="0" smtClean="0"/>
              <a:t> SCJP</a:t>
            </a:r>
          </a:p>
          <a:p>
            <a:pPr lvl="1"/>
            <a:r>
              <a:rPr lang="zh-TW" altLang="en-US" dirty="0" smtClean="0"/>
              <a:t>道德駭客</a:t>
            </a:r>
            <a:r>
              <a:rPr lang="en-US" altLang="zh-TW" dirty="0" smtClean="0"/>
              <a:t>-ECSS</a:t>
            </a:r>
          </a:p>
          <a:p>
            <a:r>
              <a:rPr lang="zh-TW" altLang="en-US" dirty="0" smtClean="0"/>
              <a:t>經歷</a:t>
            </a:r>
            <a:r>
              <a:rPr lang="en-US" altLang="zh-TW" dirty="0" smtClean="0"/>
              <a:t>:</a:t>
            </a:r>
          </a:p>
          <a:p>
            <a:pPr lvl="1"/>
            <a:r>
              <a:rPr lang="zh-TW" altLang="en-US" dirty="0" smtClean="0"/>
              <a:t>系微 助理工程師</a:t>
            </a:r>
            <a:endParaRPr lang="en-US" altLang="zh-TW" dirty="0" smtClean="0"/>
          </a:p>
          <a:p>
            <a:pPr lvl="1"/>
            <a:r>
              <a:rPr lang="zh-TW" altLang="en-US" dirty="0" smtClean="0"/>
              <a:t>安華 高級工程師</a:t>
            </a:r>
            <a:endParaRPr lang="en-US" altLang="zh-TW" dirty="0" smtClean="0"/>
          </a:p>
          <a:p>
            <a:pPr lvl="1"/>
            <a:r>
              <a:rPr lang="zh-TW" altLang="en-US" dirty="0" smtClean="0"/>
              <a:t>工研院 副工程師</a:t>
            </a:r>
            <a:endParaRPr lang="en-US" altLang="zh-TW" dirty="0" smtClean="0"/>
          </a:p>
          <a:p>
            <a:pPr lvl="1"/>
            <a:r>
              <a:rPr lang="zh-TW" altLang="en-US" dirty="0" smtClean="0"/>
              <a:t>中華資安國際 資安技術工程師</a:t>
            </a:r>
            <a:endParaRPr lang="en-US" altLang="zh-TW" dirty="0" smtClean="0"/>
          </a:p>
          <a:p>
            <a:pPr lvl="1"/>
            <a:endParaRPr lang="en-US" altLang="zh-TW" dirty="0" smtClean="0"/>
          </a:p>
          <a:p>
            <a:pPr lvl="1"/>
            <a:r>
              <a:rPr lang="zh-TW" altLang="en-US" dirty="0" smtClean="0"/>
              <a:t>台中市政府 滲透測試案</a:t>
            </a:r>
            <a:endParaRPr lang="en-US" altLang="zh-TW" dirty="0" smtClean="0"/>
          </a:p>
          <a:p>
            <a:pPr lvl="1"/>
            <a:r>
              <a:rPr lang="en-US" altLang="zh-TW" dirty="0" err="1" smtClean="0"/>
              <a:t>IoT</a:t>
            </a:r>
            <a:r>
              <a:rPr lang="en-US" altLang="zh-TW" dirty="0" smtClean="0"/>
              <a:t> IP</a:t>
            </a:r>
            <a:r>
              <a:rPr lang="zh-TW" altLang="en-US" dirty="0" smtClean="0"/>
              <a:t> </a:t>
            </a:r>
            <a:r>
              <a:rPr lang="en-US" altLang="zh-TW" dirty="0" smtClean="0"/>
              <a:t>Camera </a:t>
            </a:r>
            <a:r>
              <a:rPr lang="zh-TW" altLang="en-US" dirty="0" smtClean="0"/>
              <a:t>兩個</a:t>
            </a:r>
            <a:r>
              <a:rPr lang="en-US" altLang="zh-TW" dirty="0" smtClean="0"/>
              <a:t>CVE</a:t>
            </a:r>
            <a:r>
              <a:rPr lang="zh-TW" altLang="en-US" dirty="0" smtClean="0"/>
              <a:t>漏洞</a:t>
            </a:r>
            <a:r>
              <a:rPr lang="en-US" altLang="zh-TW" dirty="0" smtClean="0"/>
              <a:t>(0 day)</a:t>
            </a:r>
          </a:p>
          <a:p>
            <a:pPr lvl="1"/>
            <a:r>
              <a:rPr lang="en-US" altLang="zh-TW" dirty="0" smtClean="0"/>
              <a:t>Asus</a:t>
            </a:r>
            <a:r>
              <a:rPr lang="zh-TW" altLang="en-US" dirty="0" smtClean="0"/>
              <a:t>設透測試案</a:t>
            </a:r>
            <a:endParaRPr lang="en-US" altLang="zh-TW" dirty="0" smtClean="0"/>
          </a:p>
          <a:p>
            <a:pPr lvl="1"/>
            <a:r>
              <a:rPr lang="zh-TW" altLang="en-US" dirty="0" smtClean="0"/>
              <a:t>路由器</a:t>
            </a:r>
            <a:r>
              <a:rPr lang="en-US" altLang="zh-TW" dirty="0" smtClean="0"/>
              <a:t>0day</a:t>
            </a:r>
            <a:r>
              <a:rPr lang="zh-TW" altLang="en-US" dirty="0" smtClean="0"/>
              <a:t>挖掘</a:t>
            </a:r>
            <a:endParaRPr lang="en-US" altLang="zh-TW" dirty="0" smtClean="0"/>
          </a:p>
          <a:p>
            <a:pPr lvl="1"/>
            <a:r>
              <a:rPr lang="zh-TW" altLang="en-US" dirty="0" smtClean="0"/>
              <a:t>立法院滲透測試</a:t>
            </a:r>
            <a:endParaRPr lang="en-US" altLang="zh-TW" dirty="0" smtClean="0"/>
          </a:p>
          <a:p>
            <a:pPr lvl="1"/>
            <a:r>
              <a:rPr lang="en-US" altLang="zh-TW" dirty="0" err="1" smtClean="0"/>
              <a:t>IoT</a:t>
            </a:r>
            <a:r>
              <a:rPr lang="zh-TW" altLang="en-US" dirty="0" smtClean="0"/>
              <a:t>漏洞挖掘與鑑識</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結論</a:t>
            </a:r>
            <a:endParaRPr lang="zh-TW" altLang="en-US" dirty="0"/>
          </a:p>
        </p:txBody>
      </p:sp>
      <p:sp>
        <p:nvSpPr>
          <p:cNvPr id="3" name="內容版面配置區 2"/>
          <p:cNvSpPr>
            <a:spLocks noGrp="1"/>
          </p:cNvSpPr>
          <p:nvPr>
            <p:ph idx="1"/>
          </p:nvPr>
        </p:nvSpPr>
        <p:spPr>
          <a:xfrm>
            <a:off x="0" y="1484784"/>
            <a:ext cx="9144000" cy="5040560"/>
          </a:xfrm>
        </p:spPr>
        <p:txBody>
          <a:bodyPr>
            <a:normAutofit lnSpcReduction="10000"/>
          </a:bodyPr>
          <a:lstStyle/>
          <a:p>
            <a:r>
              <a:rPr lang="zh-TW" altLang="en-US" dirty="0" smtClean="0"/>
              <a:t>程式設計可以點出許多複雜的資安問題來自於底層</a:t>
            </a:r>
            <a:endParaRPr lang="en-US" altLang="zh-TW" dirty="0" smtClean="0"/>
          </a:p>
          <a:p>
            <a:endParaRPr lang="en-US" altLang="zh-TW" dirty="0" smtClean="0"/>
          </a:p>
          <a:p>
            <a:r>
              <a:rPr lang="zh-TW" altLang="en-US" dirty="0" smtClean="0"/>
              <a:t>這類問題國外相較台灣多</a:t>
            </a:r>
            <a:endParaRPr lang="en-US" altLang="zh-TW" dirty="0" smtClean="0"/>
          </a:p>
          <a:p>
            <a:endParaRPr lang="en-US" altLang="zh-TW" dirty="0" smtClean="0"/>
          </a:p>
          <a:p>
            <a:r>
              <a:rPr lang="en-US" altLang="zh-TW" dirty="0" err="1" smtClean="0"/>
              <a:t>Wanna</a:t>
            </a:r>
            <a:r>
              <a:rPr lang="en-US" altLang="zh-TW" dirty="0" smtClean="0"/>
              <a:t> Cry/</a:t>
            </a:r>
            <a:r>
              <a:rPr lang="en-US" altLang="zh-TW" dirty="0" err="1" smtClean="0"/>
              <a:t>Spectre</a:t>
            </a:r>
            <a:r>
              <a:rPr lang="en-US" altLang="zh-TW" dirty="0" smtClean="0"/>
              <a:t>/Meltdown</a:t>
            </a:r>
            <a:r>
              <a:rPr lang="zh-TW" altLang="en-US" dirty="0" smtClean="0"/>
              <a:t>視乎已經造成資安界的震盪，但這其實是很常見的現象，因為對一個組織來說</a:t>
            </a:r>
            <a:r>
              <a:rPr lang="en-US" altLang="zh-TW" dirty="0" smtClean="0"/>
              <a:t>:</a:t>
            </a:r>
            <a:r>
              <a:rPr lang="zh-TW" altLang="en-US" dirty="0" smtClean="0"/>
              <a:t> </a:t>
            </a:r>
            <a:r>
              <a:rPr lang="en-US" altLang="zh-TW" dirty="0" smtClean="0"/>
              <a:t>0day</a:t>
            </a:r>
            <a:r>
              <a:rPr lang="zh-TW" altLang="en-US" dirty="0" smtClean="0"/>
              <a:t>、已知漏洞、或社交工程手段等其實只是基礎</a:t>
            </a:r>
            <a:r>
              <a:rPr lang="en-US" altLang="zh-TW" dirty="0" smtClean="0"/>
              <a:t>(</a:t>
            </a:r>
            <a:r>
              <a:rPr lang="zh-TW" altLang="en-US" dirty="0" smtClean="0"/>
              <a:t>震盪波、</a:t>
            </a:r>
            <a:r>
              <a:rPr lang="en-US" altLang="zh-TW" dirty="0" smtClean="0"/>
              <a:t>CIH)</a:t>
            </a:r>
          </a:p>
          <a:p>
            <a:pPr>
              <a:buNone/>
            </a:pPr>
            <a:r>
              <a:rPr lang="en-US" altLang="zh-TW" dirty="0" smtClean="0"/>
              <a:t>(P.S. </a:t>
            </a:r>
            <a:r>
              <a:rPr lang="zh-TW" altLang="en-US" dirty="0" smtClean="0"/>
              <a:t>漏洞挖掘</a:t>
            </a:r>
            <a:r>
              <a:rPr lang="en-US" altLang="zh-TW" dirty="0" smtClean="0"/>
              <a:t>-0day POC-payload</a:t>
            </a:r>
            <a:r>
              <a:rPr lang="zh-TW" altLang="en-US" dirty="0" smtClean="0"/>
              <a:t>設計</a:t>
            </a:r>
            <a:r>
              <a:rPr lang="en-US" altLang="zh-TW" dirty="0" smtClean="0"/>
              <a:t>-</a:t>
            </a:r>
            <a:r>
              <a:rPr lang="zh-TW" altLang="en-US" dirty="0" smtClean="0"/>
              <a:t>網路程式設計</a:t>
            </a:r>
            <a:r>
              <a:rPr lang="en-US" altLang="zh-TW" dirty="0" smtClean="0"/>
              <a:t>-</a:t>
            </a:r>
            <a:r>
              <a:rPr lang="zh-TW" altLang="en-US" dirty="0" smtClean="0"/>
              <a:t>肉雞或</a:t>
            </a:r>
            <a:r>
              <a:rPr lang="en-US" altLang="zh-TW" dirty="0" smtClean="0"/>
              <a:t>C&amp;C</a:t>
            </a:r>
            <a:r>
              <a:rPr lang="zh-TW" altLang="en-US" dirty="0" smtClean="0"/>
              <a:t>架設</a:t>
            </a:r>
            <a:r>
              <a:rPr lang="en-US" altLang="zh-TW" dirty="0" smtClean="0"/>
              <a:t>-</a:t>
            </a:r>
            <a:r>
              <a:rPr lang="zh-TW" altLang="en-US" dirty="0" smtClean="0"/>
              <a:t>加花</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300</a:t>
            </a:fld>
            <a:endParaRPr lang="zh-TW" altLang="en-US"/>
          </a:p>
        </p:txBody>
      </p:sp>
      <p:sp>
        <p:nvSpPr>
          <p:cNvPr id="6" name="文字方塊 5"/>
          <p:cNvSpPr txBox="1"/>
          <p:nvPr/>
        </p:nvSpPr>
        <p:spPr>
          <a:xfrm>
            <a:off x="0" y="6488668"/>
            <a:ext cx="8448595" cy="369332"/>
          </a:xfrm>
          <a:prstGeom prst="rect">
            <a:avLst/>
          </a:prstGeom>
          <a:noFill/>
        </p:spPr>
        <p:txBody>
          <a:bodyPr wrap="none" rtlCol="0">
            <a:spAutoFit/>
          </a:bodyPr>
          <a:lstStyle/>
          <a:p>
            <a:r>
              <a:rPr lang="zh-TW" altLang="en-US" dirty="0" smtClean="0"/>
              <a:t>投影片已放在</a:t>
            </a:r>
            <a:r>
              <a:rPr lang="en-US" altLang="zh-TW" dirty="0" err="1" smtClean="0"/>
              <a:t>Github</a:t>
            </a:r>
            <a:r>
              <a:rPr lang="en-US" altLang="zh-TW" dirty="0" smtClean="0"/>
              <a:t>: https://github.com/k1nm3nh4ck3r/OpenSecurityTrainingTaiwan</a:t>
            </a:r>
            <a:endParaRPr lang="zh-TW"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現有資安的窘境</a:t>
            </a:r>
            <a:endParaRPr lang="en-US" altLang="zh-TW" dirty="0" smtClean="0"/>
          </a:p>
          <a:p>
            <a:pPr lvl="1"/>
            <a:r>
              <a:rPr lang="zh-TW" altLang="en-US" dirty="0" smtClean="0"/>
              <a:t>針對一台主機而言，現有檢測方式有許多問題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3"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sp>
        <p:nvSpPr>
          <p:cNvPr id="146" name="投影片編號版面配置區 145"/>
          <p:cNvSpPr>
            <a:spLocks noGrp="1"/>
          </p:cNvSpPr>
          <p:nvPr>
            <p:ph type="sldNum" sz="quarter" idx="12"/>
          </p:nvPr>
        </p:nvSpPr>
        <p:spPr/>
        <p:txBody>
          <a:bodyPr/>
          <a:lstStyle/>
          <a:p>
            <a:fld id="{AC4F3721-7B86-4553-8DA8-FFD0BB461115}" type="slidenum">
              <a:rPr lang="zh-TW" altLang="en-US" smtClean="0"/>
              <a:pPr/>
              <a:t>37</a:t>
            </a:fld>
            <a:endParaRPr lang="zh-TW" altLang="en-US"/>
          </a:p>
        </p:txBody>
      </p:sp>
      <p:grpSp>
        <p:nvGrpSpPr>
          <p:cNvPr id="141" name="群組 140"/>
          <p:cNvGrpSpPr/>
          <p:nvPr/>
        </p:nvGrpSpPr>
        <p:grpSpPr>
          <a:xfrm>
            <a:off x="5148064" y="4437112"/>
            <a:ext cx="1590700" cy="444578"/>
            <a:chOff x="3594789" y="5550407"/>
            <a:chExt cx="1590700" cy="444578"/>
          </a:xfrm>
        </p:grpSpPr>
        <p:sp>
          <p:nvSpPr>
            <p:cNvPr id="9" name="平行四邊形 8"/>
            <p:cNvSpPr/>
            <p:nvPr/>
          </p:nvSpPr>
          <p:spPr>
            <a:xfrm rot="-300000" flipV="1">
              <a:off x="3594789" y="5550407"/>
              <a:ext cx="1590700" cy="436681"/>
            </a:xfrm>
            <a:prstGeom prst="parallelogram">
              <a:avLst/>
            </a:prstGeom>
            <a:solidFill>
              <a:schemeClr val="accent3"/>
            </a:solidFill>
            <a:ln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rot="-300000" flipV="1">
              <a:off x="3695066"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rot="-300000" flipV="1">
              <a:off x="3758908"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rot="-300000" flipV="1">
              <a:off x="3714116" y="58559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rot="-300000" flipV="1">
              <a:off x="3777958" y="58502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rot="-300000" flipV="1">
              <a:off x="3733166"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rot="-300000" flipV="1">
              <a:off x="3797008"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rot="-300000" flipV="1">
              <a:off x="3752216" y="59492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rot="-300000" flipV="1">
              <a:off x="3816058" y="59435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rot="-300000" flipV="1">
              <a:off x="3822701"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rot="-300000" flipV="1">
              <a:off x="3886543"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rot="-300000" flipV="1">
              <a:off x="3841751" y="584258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rot="-300000" flipV="1">
              <a:off x="3905593" y="58368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rot="-300000" flipV="1">
              <a:off x="3860801"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23"/>
            <p:cNvSpPr/>
            <p:nvPr/>
          </p:nvSpPr>
          <p:spPr>
            <a:xfrm rot="-300000" flipV="1">
              <a:off x="3924643"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平行四邊形 24"/>
            <p:cNvSpPr/>
            <p:nvPr/>
          </p:nvSpPr>
          <p:spPr>
            <a:xfrm rot="-300000" flipV="1">
              <a:off x="3879851" y="59359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p:cNvSpPr/>
            <p:nvPr/>
          </p:nvSpPr>
          <p:spPr>
            <a:xfrm rot="-300000" flipV="1">
              <a:off x="3943693" y="59302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平行四邊形 26"/>
            <p:cNvSpPr/>
            <p:nvPr/>
          </p:nvSpPr>
          <p:spPr>
            <a:xfrm rot="-300000" flipV="1">
              <a:off x="3950336"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27"/>
            <p:cNvSpPr/>
            <p:nvPr/>
          </p:nvSpPr>
          <p:spPr>
            <a:xfrm rot="-300000" flipV="1">
              <a:off x="4014178"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28"/>
            <p:cNvSpPr/>
            <p:nvPr/>
          </p:nvSpPr>
          <p:spPr>
            <a:xfrm rot="-300000" flipV="1">
              <a:off x="3969386" y="58311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29"/>
            <p:cNvSpPr/>
            <p:nvPr/>
          </p:nvSpPr>
          <p:spPr>
            <a:xfrm rot="-300000" flipV="1">
              <a:off x="4033228" y="58254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平行四邊形 30"/>
            <p:cNvSpPr/>
            <p:nvPr/>
          </p:nvSpPr>
          <p:spPr>
            <a:xfrm rot="-300000" flipV="1">
              <a:off x="3988436"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平行四邊形 31"/>
            <p:cNvSpPr/>
            <p:nvPr/>
          </p:nvSpPr>
          <p:spPr>
            <a:xfrm rot="-300000" flipV="1">
              <a:off x="4052278"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平行四邊形 32"/>
            <p:cNvSpPr/>
            <p:nvPr/>
          </p:nvSpPr>
          <p:spPr>
            <a:xfrm rot="-300000" flipV="1">
              <a:off x="4007486" y="592450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平行四邊形 33"/>
            <p:cNvSpPr/>
            <p:nvPr/>
          </p:nvSpPr>
          <p:spPr>
            <a:xfrm rot="-300000" flipV="1">
              <a:off x="4071328" y="59187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平行四邊形 34"/>
            <p:cNvSpPr/>
            <p:nvPr/>
          </p:nvSpPr>
          <p:spPr>
            <a:xfrm rot="-300000" flipV="1">
              <a:off x="4077971" y="57701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平行四邊形 35"/>
            <p:cNvSpPr/>
            <p:nvPr/>
          </p:nvSpPr>
          <p:spPr>
            <a:xfrm rot="-300000" flipV="1">
              <a:off x="4141813" y="57644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平行四邊形 36"/>
            <p:cNvSpPr/>
            <p:nvPr/>
          </p:nvSpPr>
          <p:spPr>
            <a:xfrm rot="-300000" flipV="1">
              <a:off x="4097021" y="58178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平行四邊形 37"/>
            <p:cNvSpPr/>
            <p:nvPr/>
          </p:nvSpPr>
          <p:spPr>
            <a:xfrm rot="-300000" flipV="1">
              <a:off x="416086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平行四邊形 38"/>
            <p:cNvSpPr/>
            <p:nvPr/>
          </p:nvSpPr>
          <p:spPr>
            <a:xfrm rot="-300000" flipV="1">
              <a:off x="4116071" y="58635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平行四邊形 39"/>
            <p:cNvSpPr/>
            <p:nvPr/>
          </p:nvSpPr>
          <p:spPr>
            <a:xfrm rot="-300000" flipV="1">
              <a:off x="4179913" y="58578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平行四邊形 40"/>
            <p:cNvSpPr/>
            <p:nvPr/>
          </p:nvSpPr>
          <p:spPr>
            <a:xfrm rot="-300000" flipV="1">
              <a:off x="4135121" y="59111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平行四邊形 41"/>
            <p:cNvSpPr/>
            <p:nvPr/>
          </p:nvSpPr>
          <p:spPr>
            <a:xfrm rot="-300000" flipV="1">
              <a:off x="4198963" y="59054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平行四邊形 42"/>
            <p:cNvSpPr/>
            <p:nvPr/>
          </p:nvSpPr>
          <p:spPr>
            <a:xfrm rot="-300000" flipV="1">
              <a:off x="4207511" y="57606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平行四邊形 43"/>
            <p:cNvSpPr/>
            <p:nvPr/>
          </p:nvSpPr>
          <p:spPr>
            <a:xfrm rot="-300000" flipV="1">
              <a:off x="4271353" y="57549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p:cNvSpPr/>
            <p:nvPr/>
          </p:nvSpPr>
          <p:spPr>
            <a:xfrm rot="-300000" flipV="1">
              <a:off x="4226561"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平行四邊形 45"/>
            <p:cNvSpPr/>
            <p:nvPr/>
          </p:nvSpPr>
          <p:spPr>
            <a:xfrm rot="-300000" flipV="1">
              <a:off x="4290403"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平行四邊形 46"/>
            <p:cNvSpPr/>
            <p:nvPr/>
          </p:nvSpPr>
          <p:spPr>
            <a:xfrm rot="-300000" flipV="1">
              <a:off x="4245611"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p:cNvSpPr/>
            <p:nvPr/>
          </p:nvSpPr>
          <p:spPr>
            <a:xfrm rot="-300000" flipV="1">
              <a:off x="4309453" y="58483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平行四邊形 48"/>
            <p:cNvSpPr/>
            <p:nvPr/>
          </p:nvSpPr>
          <p:spPr>
            <a:xfrm rot="-300000" flipV="1">
              <a:off x="4264661"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平行四邊形 49"/>
            <p:cNvSpPr/>
            <p:nvPr/>
          </p:nvSpPr>
          <p:spPr>
            <a:xfrm rot="-300000" flipV="1">
              <a:off x="4328503"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平行四邊形 50"/>
            <p:cNvSpPr/>
            <p:nvPr/>
          </p:nvSpPr>
          <p:spPr>
            <a:xfrm rot="-300000" flipV="1">
              <a:off x="4335146" y="57473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平行四邊形 51"/>
            <p:cNvSpPr/>
            <p:nvPr/>
          </p:nvSpPr>
          <p:spPr>
            <a:xfrm rot="-300000" flipV="1">
              <a:off x="4398988" y="57416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平行四邊形 52"/>
            <p:cNvSpPr/>
            <p:nvPr/>
          </p:nvSpPr>
          <p:spPr>
            <a:xfrm rot="-300000" flipV="1">
              <a:off x="4354196"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平行四邊形 53"/>
            <p:cNvSpPr/>
            <p:nvPr/>
          </p:nvSpPr>
          <p:spPr>
            <a:xfrm rot="-300000" flipV="1">
              <a:off x="4418038"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平行四邊形 54"/>
            <p:cNvSpPr/>
            <p:nvPr/>
          </p:nvSpPr>
          <p:spPr>
            <a:xfrm rot="-300000" flipV="1">
              <a:off x="4373246" y="584068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平行四邊形 55"/>
            <p:cNvSpPr/>
            <p:nvPr/>
          </p:nvSpPr>
          <p:spPr>
            <a:xfrm rot="-300000" flipV="1">
              <a:off x="4437088" y="583497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平行四邊形 56"/>
            <p:cNvSpPr/>
            <p:nvPr/>
          </p:nvSpPr>
          <p:spPr>
            <a:xfrm rot="-300000" flipV="1">
              <a:off x="4392296"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平行四邊形 57"/>
            <p:cNvSpPr/>
            <p:nvPr/>
          </p:nvSpPr>
          <p:spPr>
            <a:xfrm rot="-300000" flipV="1">
              <a:off x="4456138"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平行四邊形 58"/>
            <p:cNvSpPr/>
            <p:nvPr/>
          </p:nvSpPr>
          <p:spPr>
            <a:xfrm rot="-300000" flipV="1">
              <a:off x="4462781" y="57359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平行四邊形 59"/>
            <p:cNvSpPr/>
            <p:nvPr/>
          </p:nvSpPr>
          <p:spPr>
            <a:xfrm rot="-300000" flipV="1">
              <a:off x="4526623" y="57301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平行四邊形 60"/>
            <p:cNvSpPr/>
            <p:nvPr/>
          </p:nvSpPr>
          <p:spPr>
            <a:xfrm rot="-300000" flipV="1">
              <a:off x="4481831"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平行四邊形 61"/>
            <p:cNvSpPr/>
            <p:nvPr/>
          </p:nvSpPr>
          <p:spPr>
            <a:xfrm rot="-300000" flipV="1">
              <a:off x="4545673"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p:cNvSpPr/>
            <p:nvPr/>
          </p:nvSpPr>
          <p:spPr>
            <a:xfrm rot="-300000" flipV="1">
              <a:off x="4500881" y="582925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平行四邊形 63"/>
            <p:cNvSpPr/>
            <p:nvPr/>
          </p:nvSpPr>
          <p:spPr>
            <a:xfrm rot="-300000" flipV="1">
              <a:off x="4564723" y="582354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平行四邊形 64"/>
            <p:cNvSpPr/>
            <p:nvPr/>
          </p:nvSpPr>
          <p:spPr>
            <a:xfrm rot="-300000" flipV="1">
              <a:off x="4519931"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平行四邊形 65"/>
            <p:cNvSpPr/>
            <p:nvPr/>
          </p:nvSpPr>
          <p:spPr>
            <a:xfrm rot="-300000" flipV="1">
              <a:off x="4583773"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平行四邊形 66"/>
            <p:cNvSpPr/>
            <p:nvPr/>
          </p:nvSpPr>
          <p:spPr>
            <a:xfrm rot="-300000" flipV="1">
              <a:off x="4607561" y="57244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平行四邊形 67"/>
            <p:cNvSpPr/>
            <p:nvPr/>
          </p:nvSpPr>
          <p:spPr>
            <a:xfrm rot="-300000" flipV="1">
              <a:off x="4671403" y="57187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平行四邊形 71"/>
            <p:cNvSpPr/>
            <p:nvPr/>
          </p:nvSpPr>
          <p:spPr>
            <a:xfrm rot="-300000" flipV="1">
              <a:off x="470950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平行四邊形 72"/>
            <p:cNvSpPr/>
            <p:nvPr/>
          </p:nvSpPr>
          <p:spPr>
            <a:xfrm rot="-300000" flipV="1">
              <a:off x="4664711" y="58654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p:cNvSpPr/>
            <p:nvPr/>
          </p:nvSpPr>
          <p:spPr>
            <a:xfrm rot="-300000" flipV="1">
              <a:off x="4728553" y="58597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平行四邊形 74"/>
            <p:cNvSpPr/>
            <p:nvPr/>
          </p:nvSpPr>
          <p:spPr>
            <a:xfrm rot="-300000" flipV="1">
              <a:off x="4735196" y="57130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平行四邊形 75"/>
            <p:cNvSpPr/>
            <p:nvPr/>
          </p:nvSpPr>
          <p:spPr>
            <a:xfrm rot="-300000" flipV="1">
              <a:off x="4812373" y="57054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平行四邊形 77"/>
            <p:cNvSpPr/>
            <p:nvPr/>
          </p:nvSpPr>
          <p:spPr>
            <a:xfrm rot="-300000" flipV="1">
              <a:off x="4831423" y="57530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平行四邊形 79"/>
            <p:cNvSpPr/>
            <p:nvPr/>
          </p:nvSpPr>
          <p:spPr>
            <a:xfrm rot="-300000" flipV="1">
              <a:off x="4850473" y="57987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平行四邊形 80"/>
            <p:cNvSpPr/>
            <p:nvPr/>
          </p:nvSpPr>
          <p:spPr>
            <a:xfrm rot="-300000" flipV="1">
              <a:off x="4792346"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平行四邊形 81"/>
            <p:cNvSpPr/>
            <p:nvPr/>
          </p:nvSpPr>
          <p:spPr>
            <a:xfrm rot="-300000" flipV="1">
              <a:off x="4869523" y="584640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平行四邊形 82"/>
            <p:cNvSpPr/>
            <p:nvPr/>
          </p:nvSpPr>
          <p:spPr>
            <a:xfrm rot="-300000" flipV="1">
              <a:off x="4878259" y="56970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平行四邊形 83"/>
            <p:cNvSpPr/>
            <p:nvPr/>
          </p:nvSpPr>
          <p:spPr>
            <a:xfrm rot="-300000" flipV="1">
              <a:off x="4897309" y="57446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平行四邊形 84"/>
            <p:cNvSpPr/>
            <p:nvPr/>
          </p:nvSpPr>
          <p:spPr>
            <a:xfrm rot="-300000" flipV="1">
              <a:off x="4916359" y="57904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平行四邊形 85"/>
            <p:cNvSpPr/>
            <p:nvPr/>
          </p:nvSpPr>
          <p:spPr>
            <a:xfrm rot="-300000" flipV="1">
              <a:off x="4935409" y="58380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平行四邊形 86"/>
            <p:cNvSpPr/>
            <p:nvPr/>
          </p:nvSpPr>
          <p:spPr>
            <a:xfrm rot="-300000" flipV="1">
              <a:off x="4942052" y="56913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平行四邊形 87"/>
            <p:cNvSpPr/>
            <p:nvPr/>
          </p:nvSpPr>
          <p:spPr>
            <a:xfrm rot="-300000" flipV="1">
              <a:off x="5005894" y="56856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平行四邊形 88"/>
            <p:cNvSpPr/>
            <p:nvPr/>
          </p:nvSpPr>
          <p:spPr>
            <a:xfrm rot="-300000" flipV="1">
              <a:off x="4961102" y="57389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平行四邊形 89"/>
            <p:cNvSpPr/>
            <p:nvPr/>
          </p:nvSpPr>
          <p:spPr>
            <a:xfrm rot="-300000" flipV="1">
              <a:off x="5024944" y="57332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平行四邊形 90"/>
            <p:cNvSpPr/>
            <p:nvPr/>
          </p:nvSpPr>
          <p:spPr>
            <a:xfrm rot="-300000" flipV="1">
              <a:off x="4980152" y="57846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平行四邊形 91"/>
            <p:cNvSpPr/>
            <p:nvPr/>
          </p:nvSpPr>
          <p:spPr>
            <a:xfrm rot="-300000" flipV="1">
              <a:off x="5043994" y="57789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平行四邊形 92"/>
            <p:cNvSpPr/>
            <p:nvPr/>
          </p:nvSpPr>
          <p:spPr>
            <a:xfrm rot="-300000" flipV="1">
              <a:off x="4999202" y="58323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平行四邊形 93"/>
            <p:cNvSpPr/>
            <p:nvPr/>
          </p:nvSpPr>
          <p:spPr>
            <a:xfrm rot="-300000" flipV="1">
              <a:off x="5063044" y="58266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平行四邊形 94"/>
            <p:cNvSpPr/>
            <p:nvPr/>
          </p:nvSpPr>
          <p:spPr>
            <a:xfrm rot="-300000" flipV="1">
              <a:off x="3680029" y="575841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平行四邊形 95"/>
            <p:cNvSpPr/>
            <p:nvPr/>
          </p:nvSpPr>
          <p:spPr>
            <a:xfrm rot="-300000" flipV="1">
              <a:off x="3743871" y="575270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平行四邊形 96"/>
            <p:cNvSpPr/>
            <p:nvPr/>
          </p:nvSpPr>
          <p:spPr>
            <a:xfrm rot="-300000" flipV="1">
              <a:off x="3807664" y="574507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平行四邊形 97"/>
            <p:cNvSpPr/>
            <p:nvPr/>
          </p:nvSpPr>
          <p:spPr>
            <a:xfrm rot="-300000" flipV="1">
              <a:off x="3871506" y="573936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平行四邊形 98"/>
            <p:cNvSpPr/>
            <p:nvPr/>
          </p:nvSpPr>
          <p:spPr>
            <a:xfrm rot="-300000" flipV="1">
              <a:off x="3935299" y="57336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平行四邊形 99"/>
            <p:cNvSpPr/>
            <p:nvPr/>
          </p:nvSpPr>
          <p:spPr>
            <a:xfrm rot="-300000" flipV="1">
              <a:off x="4000069" y="572983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平行四邊形 100"/>
            <p:cNvSpPr/>
            <p:nvPr/>
          </p:nvSpPr>
          <p:spPr>
            <a:xfrm rot="-300000" flipV="1">
              <a:off x="4063911" y="572412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平行四邊形 101"/>
            <p:cNvSpPr/>
            <p:nvPr/>
          </p:nvSpPr>
          <p:spPr>
            <a:xfrm rot="-300000" flipV="1">
              <a:off x="4127704" y="57165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平行四邊形 102"/>
            <p:cNvSpPr/>
            <p:nvPr/>
          </p:nvSpPr>
          <p:spPr>
            <a:xfrm rot="-300000" flipV="1">
              <a:off x="4191546" y="571079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平行四邊形 103"/>
            <p:cNvSpPr/>
            <p:nvPr/>
          </p:nvSpPr>
          <p:spPr>
            <a:xfrm rot="-300000" flipV="1">
              <a:off x="4255339" y="570507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平行四邊形 104"/>
            <p:cNvSpPr/>
            <p:nvPr/>
          </p:nvSpPr>
          <p:spPr>
            <a:xfrm rot="-300000" flipV="1">
              <a:off x="4318204" y="569935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平行四邊形 105"/>
            <p:cNvSpPr/>
            <p:nvPr/>
          </p:nvSpPr>
          <p:spPr>
            <a:xfrm rot="-300000" flipV="1">
              <a:off x="4382046" y="569364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平行四邊形 106"/>
            <p:cNvSpPr/>
            <p:nvPr/>
          </p:nvSpPr>
          <p:spPr>
            <a:xfrm rot="-300000" flipV="1">
              <a:off x="4445839" y="568602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平行四邊形 107"/>
            <p:cNvSpPr/>
            <p:nvPr/>
          </p:nvSpPr>
          <p:spPr>
            <a:xfrm rot="-300000" flipV="1">
              <a:off x="4509681" y="568031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平行四邊形 108"/>
            <p:cNvSpPr/>
            <p:nvPr/>
          </p:nvSpPr>
          <p:spPr>
            <a:xfrm rot="-300000" flipV="1">
              <a:off x="4590619" y="567649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109"/>
            <p:cNvSpPr/>
            <p:nvPr/>
          </p:nvSpPr>
          <p:spPr>
            <a:xfrm rot="-300000" flipV="1">
              <a:off x="4655389" y="567268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110"/>
            <p:cNvSpPr/>
            <p:nvPr/>
          </p:nvSpPr>
          <p:spPr>
            <a:xfrm rot="-300000" flipV="1">
              <a:off x="4719231" y="566697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111"/>
            <p:cNvSpPr/>
            <p:nvPr/>
          </p:nvSpPr>
          <p:spPr>
            <a:xfrm rot="-300000" flipV="1">
              <a:off x="4796359" y="56574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平行四邊形 112"/>
            <p:cNvSpPr/>
            <p:nvPr/>
          </p:nvSpPr>
          <p:spPr>
            <a:xfrm rot="-300000" flipV="1">
              <a:off x="4860201" y="565173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平行四邊形 113"/>
            <p:cNvSpPr/>
            <p:nvPr/>
          </p:nvSpPr>
          <p:spPr>
            <a:xfrm rot="-300000" flipV="1">
              <a:off x="4923994" y="564601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平行四邊形 114"/>
            <p:cNvSpPr/>
            <p:nvPr/>
          </p:nvSpPr>
          <p:spPr>
            <a:xfrm rot="-300000" flipV="1">
              <a:off x="4984949" y="56380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平行四邊形 115"/>
            <p:cNvSpPr/>
            <p:nvPr/>
          </p:nvSpPr>
          <p:spPr>
            <a:xfrm rot="-300000" flipV="1">
              <a:off x="3647441" y="56787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平行四邊形 116"/>
            <p:cNvSpPr/>
            <p:nvPr/>
          </p:nvSpPr>
          <p:spPr>
            <a:xfrm rot="-300000" flipV="1">
              <a:off x="3711283" y="56730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平行四邊形 117"/>
            <p:cNvSpPr/>
            <p:nvPr/>
          </p:nvSpPr>
          <p:spPr>
            <a:xfrm rot="-300000" flipV="1">
              <a:off x="3775076" y="56654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平行四邊形 118"/>
            <p:cNvSpPr/>
            <p:nvPr/>
          </p:nvSpPr>
          <p:spPr>
            <a:xfrm rot="-300000" flipV="1">
              <a:off x="3838918" y="56597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平行四邊形 119"/>
            <p:cNvSpPr/>
            <p:nvPr/>
          </p:nvSpPr>
          <p:spPr>
            <a:xfrm rot="-300000" flipV="1">
              <a:off x="3902711" y="56539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平行四邊形 120"/>
            <p:cNvSpPr/>
            <p:nvPr/>
          </p:nvSpPr>
          <p:spPr>
            <a:xfrm rot="-300000" flipV="1">
              <a:off x="3966553" y="56482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平行四邊形 121"/>
            <p:cNvSpPr/>
            <p:nvPr/>
          </p:nvSpPr>
          <p:spPr>
            <a:xfrm rot="-300000" flipV="1">
              <a:off x="4030346" y="56406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平行四邊形 122"/>
            <p:cNvSpPr/>
            <p:nvPr/>
          </p:nvSpPr>
          <p:spPr>
            <a:xfrm rot="-300000" flipV="1">
              <a:off x="4094188" y="56349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平行四邊形 123"/>
            <p:cNvSpPr/>
            <p:nvPr/>
          </p:nvSpPr>
          <p:spPr>
            <a:xfrm rot="-300000" flipV="1">
              <a:off x="4159886" y="56311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平行四邊形 124"/>
            <p:cNvSpPr/>
            <p:nvPr/>
          </p:nvSpPr>
          <p:spPr>
            <a:xfrm rot="-300000" flipV="1">
              <a:off x="4223728" y="56254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平行四邊形 125"/>
            <p:cNvSpPr/>
            <p:nvPr/>
          </p:nvSpPr>
          <p:spPr>
            <a:xfrm rot="-300000" flipV="1">
              <a:off x="4287521" y="56177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平行四邊形 126"/>
            <p:cNvSpPr/>
            <p:nvPr/>
          </p:nvSpPr>
          <p:spPr>
            <a:xfrm rot="-300000" flipV="1">
              <a:off x="4351363" y="56120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p:cNvSpPr/>
            <p:nvPr/>
          </p:nvSpPr>
          <p:spPr>
            <a:xfrm rot="-300000" flipV="1">
              <a:off x="4415156" y="56063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平行四邊形 128"/>
            <p:cNvSpPr/>
            <p:nvPr/>
          </p:nvSpPr>
          <p:spPr>
            <a:xfrm rot="-300000" flipV="1">
              <a:off x="4478998" y="56006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平行四邊形 131"/>
            <p:cNvSpPr/>
            <p:nvPr/>
          </p:nvSpPr>
          <p:spPr>
            <a:xfrm rot="-300000" flipV="1">
              <a:off x="4559936" y="55949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平行四邊形 132"/>
            <p:cNvSpPr/>
            <p:nvPr/>
          </p:nvSpPr>
          <p:spPr>
            <a:xfrm rot="-300000" flipV="1">
              <a:off x="4623778" y="55892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平行四邊形 135"/>
            <p:cNvSpPr/>
            <p:nvPr/>
          </p:nvSpPr>
          <p:spPr>
            <a:xfrm rot="-300000" flipV="1">
              <a:off x="4687571" y="55835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平行四邊形 136"/>
            <p:cNvSpPr/>
            <p:nvPr/>
          </p:nvSpPr>
          <p:spPr>
            <a:xfrm rot="-300000" flipV="1">
              <a:off x="4764748" y="55758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平行四邊形 137"/>
            <p:cNvSpPr/>
            <p:nvPr/>
          </p:nvSpPr>
          <p:spPr>
            <a:xfrm rot="-300000" flipV="1">
              <a:off x="4830634" y="55675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平行四邊形 138"/>
            <p:cNvSpPr/>
            <p:nvPr/>
          </p:nvSpPr>
          <p:spPr>
            <a:xfrm rot="-300000" flipV="1">
              <a:off x="4894427" y="55618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p:cNvSpPr/>
            <p:nvPr/>
          </p:nvSpPr>
          <p:spPr>
            <a:xfrm rot="-300000" flipV="1">
              <a:off x="4958269" y="55560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橢圓 143"/>
          <p:cNvSpPr/>
          <p:nvPr/>
        </p:nvSpPr>
        <p:spPr>
          <a:xfrm rot="-1200000">
            <a:off x="6980863" y="4455227"/>
            <a:ext cx="144016" cy="216024"/>
          </a:xfrm>
          <a:prstGeom prst="ellipse">
            <a:avLst/>
          </a:prstGeom>
          <a:solidFill>
            <a:schemeClr val="bg1">
              <a:lumMod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2" name="群組 151"/>
          <p:cNvGrpSpPr/>
          <p:nvPr/>
        </p:nvGrpSpPr>
        <p:grpSpPr>
          <a:xfrm>
            <a:off x="6804248" y="2924944"/>
            <a:ext cx="576064" cy="1296144"/>
            <a:chOff x="5220072" y="3068960"/>
            <a:chExt cx="576064" cy="1296144"/>
          </a:xfrm>
        </p:grpSpPr>
        <p:sp>
          <p:nvSpPr>
            <p:cNvPr id="145" name="矩形 144"/>
            <p:cNvSpPr/>
            <p:nvPr/>
          </p:nvSpPr>
          <p:spPr>
            <a:xfrm>
              <a:off x="5220072" y="3068960"/>
              <a:ext cx="576064" cy="1296144"/>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平行四邊形 146"/>
            <p:cNvSpPr/>
            <p:nvPr/>
          </p:nvSpPr>
          <p:spPr>
            <a:xfrm rot="-240000">
              <a:off x="5273208" y="3137671"/>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平行四邊形 147"/>
            <p:cNvSpPr/>
            <p:nvPr/>
          </p:nvSpPr>
          <p:spPr>
            <a:xfrm rot="-240000">
              <a:off x="5276665" y="3314836"/>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平行四邊形 148"/>
            <p:cNvSpPr/>
            <p:nvPr/>
          </p:nvSpPr>
          <p:spPr>
            <a:xfrm rot="-240000">
              <a:off x="5509922" y="350928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平行四邊形 149"/>
            <p:cNvSpPr/>
            <p:nvPr/>
          </p:nvSpPr>
          <p:spPr>
            <a:xfrm rot="-240000">
              <a:off x="5509922" y="363501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p:cNvSpPr/>
            <p:nvPr/>
          </p:nvSpPr>
          <p:spPr>
            <a:xfrm>
              <a:off x="5652120" y="37890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p:cNvGrpSpPr/>
          <p:nvPr/>
        </p:nvGrpSpPr>
        <p:grpSpPr>
          <a:xfrm>
            <a:off x="4860032" y="2708920"/>
            <a:ext cx="1728192" cy="1656184"/>
            <a:chOff x="3275856" y="2852936"/>
            <a:chExt cx="1728192" cy="1656184"/>
          </a:xfrm>
        </p:grpSpPr>
        <p:sp>
          <p:nvSpPr>
            <p:cNvPr id="7" name="橢圓 6"/>
            <p:cNvSpPr/>
            <p:nvPr/>
          </p:nvSpPr>
          <p:spPr>
            <a:xfrm>
              <a:off x="3635896" y="4149080"/>
              <a:ext cx="1080120" cy="3600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rot="-240000">
              <a:off x="3275856" y="2852936"/>
              <a:ext cx="1728192" cy="1440160"/>
            </a:xfrm>
            <a:prstGeom prst="rect">
              <a:avLst/>
            </a:prstGeom>
            <a:solidFill>
              <a:schemeClr val="bg1"/>
            </a:soli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240000">
              <a:off x="3504956" y="3051280"/>
              <a:ext cx="1301362" cy="1002915"/>
            </a:xfrm>
            <a:prstGeom prst="rect">
              <a:avLst/>
            </a:prstGeom>
            <a:gradFill>
              <a:gsLst>
                <a:gs pos="0">
                  <a:schemeClr val="tx1">
                    <a:lumMod val="95000"/>
                    <a:lumOff val="5000"/>
                  </a:schemeClr>
                </a:gs>
                <a:gs pos="50000">
                  <a:schemeClr val="tx1">
                    <a:lumMod val="75000"/>
                    <a:lumOff val="25000"/>
                  </a:schemeClr>
                </a:gs>
                <a:gs pos="100000">
                  <a:schemeClr val="bg1">
                    <a:lumMod val="50000"/>
                  </a:schemeClr>
                </a:gs>
              </a:gsLst>
              <a:lin ang="13200000" scaled="0"/>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橢圓 141"/>
            <p:cNvSpPr/>
            <p:nvPr/>
          </p:nvSpPr>
          <p:spPr>
            <a:xfrm>
              <a:off x="4716016" y="4077072"/>
              <a:ext cx="72008" cy="7200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情資</a:t>
            </a:r>
            <a:endParaRPr lang="en-US" altLang="zh-TW" dirty="0" smtClean="0"/>
          </a:p>
          <a:p>
            <a:pPr lvl="1"/>
            <a:r>
              <a:rPr lang="zh-TW" altLang="en-US" dirty="0" smtClean="0"/>
              <a:t>爬蟲撰寫與利用</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4</a:t>
            </a:fld>
            <a:endParaRPr lang="zh-TW" altLang="en-US"/>
          </a:p>
        </p:txBody>
      </p:sp>
      <p:pic>
        <p:nvPicPr>
          <p:cNvPr id="1026" name="Picture 2"/>
          <p:cNvPicPr>
            <a:picLocks noChangeAspect="1" noChangeArrowheads="1"/>
          </p:cNvPicPr>
          <p:nvPr/>
        </p:nvPicPr>
        <p:blipFill>
          <a:blip r:embed="rId2" cstate="print"/>
          <a:srcRect/>
          <a:stretch>
            <a:fillRect/>
          </a:stretch>
        </p:blipFill>
        <p:spPr bwMode="auto">
          <a:xfrm>
            <a:off x="827584" y="3789040"/>
            <a:ext cx="7505700" cy="22764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139952" y="1484784"/>
            <a:ext cx="4238625" cy="2076450"/>
          </a:xfrm>
          <a:prstGeom prst="rect">
            <a:avLst/>
          </a:prstGeom>
          <a:noFill/>
          <a:ln w="9525">
            <a:noFill/>
            <a:miter lim="800000"/>
            <a:headEnd/>
            <a:tailEnd/>
          </a:ln>
        </p:spPr>
      </p:pic>
      <p:sp>
        <p:nvSpPr>
          <p:cNvPr id="7" name="矩形 6"/>
          <p:cNvSpPr/>
          <p:nvPr/>
        </p:nvSpPr>
        <p:spPr>
          <a:xfrm>
            <a:off x="1403648" y="436510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95536" y="3789040"/>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
        <p:nvSpPr>
          <p:cNvPr id="6" name="橢圓 5"/>
          <p:cNvSpPr/>
          <p:nvPr/>
        </p:nvSpPr>
        <p:spPr>
          <a:xfrm>
            <a:off x="5436096" y="3068960"/>
            <a:ext cx="2016224" cy="1944216"/>
          </a:xfrm>
          <a:prstGeom prst="ellipse">
            <a:avLst/>
          </a:prstGeom>
          <a:no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6464528" y="306718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rot="1800000">
            <a:off x="6887304" y="3181747"/>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rot="3600000">
            <a:off x="5756521" y="4303255"/>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rot="5400000">
            <a:off x="5600432" y="390168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7200000">
            <a:off x="7144994" y="430414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9000000">
            <a:off x="6866984" y="459409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64528" y="47269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rot="1800000">
            <a:off x="6041751" y="462545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rot="3600000">
            <a:off x="7183582" y="350100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rot="5400000">
            <a:off x="7299920" y="389152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rot="7200000">
            <a:off x="5724266" y="34493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rot="9000000">
            <a:off x="6062072" y="3171586"/>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300192" y="3356992"/>
            <a:ext cx="407484" cy="369332"/>
          </a:xfrm>
          <a:prstGeom prst="rect">
            <a:avLst/>
          </a:prstGeom>
          <a:noFill/>
        </p:spPr>
        <p:txBody>
          <a:bodyPr wrap="none" rtlCol="0">
            <a:spAutoFit/>
          </a:bodyPr>
          <a:lstStyle/>
          <a:p>
            <a:r>
              <a:rPr lang="en-US" altLang="zh-TW" dirty="0" smtClean="0"/>
              <a:t>12</a:t>
            </a:r>
            <a:endParaRPr lang="zh-TW" altLang="en-US" dirty="0"/>
          </a:p>
        </p:txBody>
      </p:sp>
      <p:sp>
        <p:nvSpPr>
          <p:cNvPr id="37" name="文字方塊 36"/>
          <p:cNvSpPr txBox="1"/>
          <p:nvPr/>
        </p:nvSpPr>
        <p:spPr>
          <a:xfrm>
            <a:off x="6876256" y="3861048"/>
            <a:ext cx="288862" cy="369332"/>
          </a:xfrm>
          <a:prstGeom prst="rect">
            <a:avLst/>
          </a:prstGeom>
          <a:noFill/>
        </p:spPr>
        <p:txBody>
          <a:bodyPr wrap="none" rtlCol="0">
            <a:spAutoFit/>
          </a:bodyPr>
          <a:lstStyle/>
          <a:p>
            <a:r>
              <a:rPr lang="en-US" altLang="zh-TW" dirty="0" smtClean="0"/>
              <a:t>3</a:t>
            </a:r>
            <a:endParaRPr lang="zh-TW" altLang="en-US" dirty="0"/>
          </a:p>
        </p:txBody>
      </p:sp>
      <p:sp>
        <p:nvSpPr>
          <p:cNvPr id="38" name="文字方塊 37"/>
          <p:cNvSpPr txBox="1"/>
          <p:nvPr/>
        </p:nvSpPr>
        <p:spPr>
          <a:xfrm>
            <a:off x="6300192" y="4365104"/>
            <a:ext cx="306494" cy="369332"/>
          </a:xfrm>
          <a:prstGeom prst="rect">
            <a:avLst/>
          </a:prstGeom>
          <a:noFill/>
        </p:spPr>
        <p:txBody>
          <a:bodyPr wrap="none" rtlCol="0">
            <a:spAutoFit/>
          </a:bodyPr>
          <a:lstStyle/>
          <a:p>
            <a:r>
              <a:rPr lang="en-US" altLang="zh-TW" dirty="0" smtClean="0"/>
              <a:t>6</a:t>
            </a:r>
            <a:endParaRPr lang="zh-TW" altLang="en-US" dirty="0"/>
          </a:p>
        </p:txBody>
      </p:sp>
      <p:sp>
        <p:nvSpPr>
          <p:cNvPr id="39" name="文字方塊 38"/>
          <p:cNvSpPr txBox="1"/>
          <p:nvPr/>
        </p:nvSpPr>
        <p:spPr>
          <a:xfrm>
            <a:off x="5724128" y="3861048"/>
            <a:ext cx="306494" cy="369332"/>
          </a:xfrm>
          <a:prstGeom prst="rect">
            <a:avLst/>
          </a:prstGeom>
          <a:noFill/>
        </p:spPr>
        <p:txBody>
          <a:bodyPr wrap="none" rtlCol="0">
            <a:spAutoFit/>
          </a:bodyPr>
          <a:lstStyle/>
          <a:p>
            <a:r>
              <a:rPr lang="en-US" altLang="zh-TW" dirty="0" smtClean="0"/>
              <a:t>9</a:t>
            </a:r>
            <a:endParaRPr lang="zh-TW" altLang="en-US" dirty="0"/>
          </a:p>
        </p:txBody>
      </p:sp>
      <p:cxnSp>
        <p:nvCxnSpPr>
          <p:cNvPr id="42" name="直線接點 41"/>
          <p:cNvCxnSpPr/>
          <p:nvPr/>
        </p:nvCxnSpPr>
        <p:spPr>
          <a:xfrm>
            <a:off x="6464528" y="3717032"/>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H="1" flipV="1">
            <a:off x="6156176" y="3501008"/>
            <a:ext cx="282704" cy="498116"/>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2"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2"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弱點掃描</a:t>
            </a:r>
            <a:endParaRPr lang="en-US" altLang="zh-TW" dirty="0" smtClean="0"/>
          </a:p>
          <a:p>
            <a:pPr lvl="1"/>
            <a:r>
              <a:rPr lang="zh-TW" altLang="en-US" dirty="0" smtClean="0"/>
              <a:t>網頁弱掃</a:t>
            </a:r>
            <a:endParaRPr lang="en-US" altLang="zh-TW" dirty="0" smtClean="0"/>
          </a:p>
          <a:p>
            <a:pPr lvl="1"/>
            <a:r>
              <a:rPr lang="zh-TW" altLang="en-US" dirty="0" smtClean="0"/>
              <a:t>主機弱掃</a:t>
            </a:r>
            <a:endParaRPr lang="zh-TW" altLang="en-US" dirty="0"/>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5</a:t>
            </a:fld>
            <a:endParaRPr lang="zh-TW" altLang="en-US"/>
          </a:p>
        </p:txBody>
      </p:sp>
      <p:pic>
        <p:nvPicPr>
          <p:cNvPr id="4098" name="Picture 2"/>
          <p:cNvPicPr>
            <a:picLocks noChangeAspect="1" noChangeArrowheads="1"/>
          </p:cNvPicPr>
          <p:nvPr/>
        </p:nvPicPr>
        <p:blipFill>
          <a:blip r:embed="rId2" cstate="print"/>
          <a:srcRect/>
          <a:stretch>
            <a:fillRect/>
          </a:stretch>
        </p:blipFill>
        <p:spPr bwMode="auto">
          <a:xfrm>
            <a:off x="323528" y="4667250"/>
            <a:ext cx="8410575" cy="2190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92080" y="1484784"/>
            <a:ext cx="3057525" cy="542925"/>
          </a:xfrm>
          <a:prstGeom prst="rect">
            <a:avLst/>
          </a:prstGeom>
          <a:noFill/>
          <a:ln w="9525">
            <a:noFill/>
            <a:miter lim="800000"/>
            <a:headEnd/>
            <a:tailEnd/>
          </a:ln>
        </p:spPr>
      </p:pic>
      <p:pic>
        <p:nvPicPr>
          <p:cNvPr id="4101" name="Picture 5" descr="https://d3eaqdewfg2crq.cloudfront.net/wp-content/uploads/2012/04/verified-SQL-Injection.png"/>
          <p:cNvPicPr>
            <a:picLocks noChangeAspect="1" noChangeArrowheads="1"/>
          </p:cNvPicPr>
          <p:nvPr/>
        </p:nvPicPr>
        <p:blipFill>
          <a:blip r:embed="rId4" cstate="print"/>
          <a:srcRect/>
          <a:stretch>
            <a:fillRect/>
          </a:stretch>
        </p:blipFill>
        <p:spPr bwMode="auto">
          <a:xfrm>
            <a:off x="3851920" y="2060848"/>
            <a:ext cx="5133306" cy="3075024"/>
          </a:xfrm>
          <a:prstGeom prst="rect">
            <a:avLst/>
          </a:prstGeom>
          <a:noFill/>
        </p:spPr>
      </p:pic>
      <p:sp>
        <p:nvSpPr>
          <p:cNvPr id="8" name="矩形 7"/>
          <p:cNvSpPr/>
          <p:nvPr/>
        </p:nvSpPr>
        <p:spPr>
          <a:xfrm>
            <a:off x="251520" y="5157192"/>
            <a:ext cx="23762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2"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小結</a:t>
            </a:r>
            <a:endParaRPr lang="zh-TW" altLang="en-US" dirty="0"/>
          </a:p>
        </p:txBody>
      </p:sp>
      <p:sp>
        <p:nvSpPr>
          <p:cNvPr id="3" name="內容版面配置區 2"/>
          <p:cNvSpPr>
            <a:spLocks noGrp="1"/>
          </p:cNvSpPr>
          <p:nvPr>
            <p:ph idx="1"/>
          </p:nvPr>
        </p:nvSpPr>
        <p:spPr/>
        <p:txBody>
          <a:bodyPr/>
          <a:lstStyle/>
          <a:p>
            <a:r>
              <a:rPr lang="zh-TW" altLang="en-US" dirty="0" smtClean="0"/>
              <a:t>對生活上</a:t>
            </a:r>
            <a:r>
              <a:rPr lang="en-US" altLang="zh-TW" dirty="0" smtClean="0"/>
              <a:t>60</a:t>
            </a:r>
            <a:r>
              <a:rPr lang="zh-TW" altLang="en-US" dirty="0" smtClean="0"/>
              <a:t>進位的回憶</a:t>
            </a:r>
            <a:endParaRPr lang="en-US" altLang="zh-TW" dirty="0" smtClean="0"/>
          </a:p>
          <a:p>
            <a:r>
              <a:rPr lang="en-US" altLang="zh-TW" dirty="0" smtClean="0"/>
              <a:t>2/8/10/16</a:t>
            </a:r>
            <a:r>
              <a:rPr lang="zh-TW" altLang="en-US" dirty="0" smtClean="0"/>
              <a:t>進位的互換</a:t>
            </a:r>
            <a:endParaRPr lang="en-US" altLang="zh-TW" dirty="0" smtClean="0"/>
          </a:p>
          <a:p>
            <a:r>
              <a:rPr lang="en-US" altLang="zh-TW" dirty="0" smtClean="0"/>
              <a:t>N/10</a:t>
            </a:r>
            <a:r>
              <a:rPr lang="zh-TW" altLang="en-US" dirty="0" smtClean="0"/>
              <a:t>進位互換通式</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55</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4" imgW="7620142" imgH="3299515" progId="Excel.Sheet.12">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滲透</a:t>
            </a:r>
            <a:endParaRPr lang="en-US" altLang="zh-TW" dirty="0" smtClean="0"/>
          </a:p>
          <a:p>
            <a:pPr lvl="1"/>
            <a:r>
              <a:rPr lang="zh-TW" altLang="en-US" dirty="0" smtClean="0"/>
              <a:t>弱點掃描加手工檢測</a:t>
            </a:r>
            <a:endParaRPr lang="zh-TW" altLang="en-US" dirty="0"/>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6</a:t>
            </a:fld>
            <a:endParaRPr lang="zh-TW" altLang="en-US"/>
          </a:p>
        </p:txBody>
      </p:sp>
      <p:pic>
        <p:nvPicPr>
          <p:cNvPr id="5122" name="Picture 2"/>
          <p:cNvPicPr>
            <a:picLocks noChangeAspect="1" noChangeArrowheads="1"/>
          </p:cNvPicPr>
          <p:nvPr/>
        </p:nvPicPr>
        <p:blipFill>
          <a:blip r:embed="rId2" cstate="print"/>
          <a:srcRect/>
          <a:stretch>
            <a:fillRect/>
          </a:stretch>
        </p:blipFill>
        <p:spPr bwMode="auto">
          <a:xfrm>
            <a:off x="395536" y="4365104"/>
            <a:ext cx="8124825" cy="1704975"/>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5796136" y="1700808"/>
            <a:ext cx="3057525" cy="990600"/>
          </a:xfrm>
          <a:prstGeom prst="rect">
            <a:avLst/>
          </a:prstGeom>
          <a:noFill/>
          <a:ln w="9525">
            <a:noFill/>
            <a:miter lim="800000"/>
            <a:headEnd/>
            <a:tailEnd/>
          </a:ln>
        </p:spPr>
      </p:pic>
      <p:sp>
        <p:nvSpPr>
          <p:cNvPr id="5127" name="AutoShape 7"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9" name="AutoShape 9"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1" name="AutoShape 11"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3" name="AutoShape 13"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5" name="AutoShape 15"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137" name="Picture 17" descr="「metasploit」的圖片搜尋結果"/>
          <p:cNvPicPr>
            <a:picLocks noChangeAspect="1" noChangeArrowheads="1"/>
          </p:cNvPicPr>
          <p:nvPr/>
        </p:nvPicPr>
        <p:blipFill>
          <a:blip r:embed="rId4" cstate="print"/>
          <a:srcRect/>
          <a:stretch>
            <a:fillRect/>
          </a:stretch>
        </p:blipFill>
        <p:spPr bwMode="auto">
          <a:xfrm>
            <a:off x="5940152" y="2924944"/>
            <a:ext cx="2857500" cy="1600200"/>
          </a:xfrm>
          <a:prstGeom prst="rect">
            <a:avLst/>
          </a:prstGeom>
          <a:noFill/>
        </p:spPr>
      </p:pic>
      <p:sp>
        <p:nvSpPr>
          <p:cNvPr id="13" name="矩形 12"/>
          <p:cNvSpPr/>
          <p:nvPr/>
        </p:nvSpPr>
        <p:spPr>
          <a:xfrm>
            <a:off x="251520" y="4797152"/>
            <a:ext cx="35283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pic>
        <p:nvPicPr>
          <p:cNvPr id="92163" name="Picture 3"/>
          <p:cNvPicPr>
            <a:picLocks noChangeAspect="1" noChangeArrowheads="1"/>
          </p:cNvPicPr>
          <p:nvPr/>
        </p:nvPicPr>
        <p:blipFill>
          <a:blip r:embed="rId2"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Excel/PowerPoint VBA</a:t>
            </a:r>
            <a:r>
              <a:rPr lang="zh-TW" altLang="en-US" dirty="0" smtClean="0"/>
              <a:t>實作</a:t>
            </a:r>
            <a:endParaRPr lang="en-US" altLang="zh-TW" dirty="0" smtClean="0"/>
          </a:p>
          <a:p>
            <a:r>
              <a:rPr lang="en-US" altLang="zh-TW" dirty="0" smtClean="0"/>
              <a:t>C#</a:t>
            </a:r>
            <a:r>
              <a:rPr lang="zh-TW" altLang="en-US" dirty="0" smtClean="0"/>
              <a:t>實作</a:t>
            </a:r>
            <a:endParaRPr lang="en-US" altLang="zh-TW" dirty="0" smtClean="0"/>
          </a:p>
          <a:p>
            <a:r>
              <a:rPr lang="en-US" altLang="zh-TW" dirty="0" smtClean="0"/>
              <a:t>C/C++</a:t>
            </a:r>
            <a:r>
              <a:rPr lang="zh-TW" altLang="en-US" dirty="0" smtClean="0"/>
              <a:t>實作</a:t>
            </a:r>
            <a:endParaRPr lang="en-US" altLang="zh-TW" dirty="0" smtClean="0"/>
          </a:p>
          <a:p>
            <a:r>
              <a:rPr lang="en-US" altLang="zh-TW" dirty="0" smtClean="0"/>
              <a:t>Python</a:t>
            </a:r>
            <a:r>
              <a:rPr lang="zh-TW" altLang="en-US" dirty="0" smtClean="0"/>
              <a:t>實作</a:t>
            </a:r>
            <a:endParaRPr lang="en-US" altLang="zh-TW" dirty="0" smtClean="0"/>
          </a:p>
          <a:p>
            <a:endParaRPr lang="en-US" altLang="zh-TW" dirty="0" smtClean="0"/>
          </a:p>
          <a:p>
            <a:r>
              <a:rPr lang="en-US" altLang="zh-TW" dirty="0" smtClean="0"/>
              <a:t>P.S. </a:t>
            </a:r>
            <a:r>
              <a:rPr lang="zh-TW" altLang="en-US" dirty="0" smtClean="0"/>
              <a:t>未進入程式設計課程，因此不懂無所謂，等等再回來看，未來章節也是如此</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鑑識</a:t>
            </a:r>
            <a:endParaRPr lang="en-US" altLang="zh-TW" dirty="0" smtClean="0"/>
          </a:p>
          <a:p>
            <a:pPr lvl="1"/>
            <a:r>
              <a:rPr lang="zh-TW" altLang="en-US" dirty="0" smtClean="0"/>
              <a:t>檔案擷取</a:t>
            </a:r>
            <a:endParaRPr lang="en-US" altLang="zh-TW" dirty="0" smtClean="0"/>
          </a:p>
          <a:p>
            <a:pPr lvl="1"/>
            <a:r>
              <a:rPr lang="zh-TW" altLang="en-US" dirty="0" smtClean="0"/>
              <a:t>網路封包擷取</a:t>
            </a: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7</a:t>
            </a:fld>
            <a:endParaRPr lang="zh-TW" altLang="en-US"/>
          </a:p>
        </p:txBody>
      </p:sp>
      <p:pic>
        <p:nvPicPr>
          <p:cNvPr id="24579" name="Picture 3"/>
          <p:cNvPicPr>
            <a:picLocks noChangeAspect="1" noChangeArrowheads="1"/>
          </p:cNvPicPr>
          <p:nvPr/>
        </p:nvPicPr>
        <p:blipFill>
          <a:blip r:embed="rId2" cstate="print"/>
          <a:srcRect/>
          <a:stretch>
            <a:fillRect/>
          </a:stretch>
        </p:blipFill>
        <p:spPr bwMode="auto">
          <a:xfrm>
            <a:off x="467544" y="4581128"/>
            <a:ext cx="8372475" cy="1952625"/>
          </a:xfrm>
          <a:prstGeom prst="rect">
            <a:avLst/>
          </a:prstGeom>
          <a:noFill/>
          <a:ln w="9525">
            <a:noFill/>
            <a:miter lim="800000"/>
            <a:headEnd/>
            <a:tailEnd/>
          </a:ln>
        </p:spPr>
      </p:pic>
      <p:pic>
        <p:nvPicPr>
          <p:cNvPr id="24578" name="Picture 2" descr="「encase」的圖片搜尋結果"/>
          <p:cNvPicPr>
            <a:picLocks noChangeAspect="1" noChangeArrowheads="1"/>
          </p:cNvPicPr>
          <p:nvPr/>
        </p:nvPicPr>
        <p:blipFill>
          <a:blip r:embed="rId3" cstate="print"/>
          <a:srcRect/>
          <a:stretch>
            <a:fillRect/>
          </a:stretch>
        </p:blipFill>
        <p:spPr bwMode="auto">
          <a:xfrm>
            <a:off x="4067944" y="1700808"/>
            <a:ext cx="4752975" cy="3362326"/>
          </a:xfrm>
          <a:prstGeom prst="rect">
            <a:avLst/>
          </a:prstGeom>
          <a:noFill/>
        </p:spPr>
      </p:pic>
      <p:sp>
        <p:nvSpPr>
          <p:cNvPr id="7" name="矩形 6"/>
          <p:cNvSpPr/>
          <p:nvPr/>
        </p:nvSpPr>
        <p:spPr>
          <a:xfrm>
            <a:off x="251520" y="5085184"/>
            <a:ext cx="30243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graphicFrame>
        <p:nvGraphicFramePr>
          <p:cNvPr id="181249" name="Object 1"/>
          <p:cNvGraphicFramePr>
            <a:graphicFrameLocks noChangeAspect="1"/>
          </p:cNvGraphicFramePr>
          <p:nvPr/>
        </p:nvGraphicFramePr>
        <p:xfrm>
          <a:off x="3575050" y="1484784"/>
          <a:ext cx="5568950" cy="452437"/>
        </p:xfrm>
        <a:graphic>
          <a:graphicData uri="http://schemas.openxmlformats.org/presentationml/2006/ole">
            <p:oleObj spid="_x0000_s181249"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graphicFrame>
        <p:nvGraphicFramePr>
          <p:cNvPr id="180225" name="Object 1"/>
          <p:cNvGraphicFramePr>
            <a:graphicFrameLocks noChangeAspect="1"/>
          </p:cNvGraphicFramePr>
          <p:nvPr/>
        </p:nvGraphicFramePr>
        <p:xfrm>
          <a:off x="3575050" y="1484313"/>
          <a:ext cx="5568950" cy="452437"/>
        </p:xfrm>
        <a:graphic>
          <a:graphicData uri="http://schemas.openxmlformats.org/presentationml/2006/ole">
            <p:oleObj spid="_x0000_s180225"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graphicFrame>
        <p:nvGraphicFramePr>
          <p:cNvPr id="179201" name="Object 1"/>
          <p:cNvGraphicFramePr>
            <a:graphicFrameLocks noChangeAspect="1"/>
          </p:cNvGraphicFramePr>
          <p:nvPr/>
        </p:nvGraphicFramePr>
        <p:xfrm>
          <a:off x="3575050" y="1484313"/>
          <a:ext cx="5568950" cy="452437"/>
        </p:xfrm>
        <a:graphic>
          <a:graphicData uri="http://schemas.openxmlformats.org/presentationml/2006/ole">
            <p:oleObj spid="_x0000_s179201" name="Equation" r:id="rId3" imgW="2806560" imgH="228600" progId="Equation.3">
              <p:embed/>
            </p:oleObj>
          </a:graphicData>
        </a:graphic>
      </p:graphicFrame>
      <p:graphicFrame>
        <p:nvGraphicFramePr>
          <p:cNvPr id="179202" name="Object 2"/>
          <p:cNvGraphicFramePr>
            <a:graphicFrameLocks noChangeAspect="1"/>
          </p:cNvGraphicFramePr>
          <p:nvPr/>
        </p:nvGraphicFramePr>
        <p:xfrm>
          <a:off x="6019800" y="2852936"/>
          <a:ext cx="3124200" cy="503237"/>
        </p:xfrm>
        <a:graphic>
          <a:graphicData uri="http://schemas.openxmlformats.org/presentationml/2006/ole">
            <p:oleObj spid="_x0000_s179202" name="Equation" r:id="rId4" imgW="1574640" imgH="253800" progId="Equation.3">
              <p:embed/>
            </p:oleObj>
          </a:graphicData>
        </a:graphic>
      </p:graphicFrame>
      <p:sp>
        <p:nvSpPr>
          <p:cNvPr id="7" name="文字方塊 6">
            <a:hlinkClick r:id="rId5"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3"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79</a:t>
            </a:fld>
            <a:endParaRPr lang="zh-TW" altLang="en-US"/>
          </a:p>
        </p:txBody>
      </p:sp>
      <p:pic>
        <p:nvPicPr>
          <p:cNvPr id="106498" name="Picture 2"/>
          <p:cNvPicPr>
            <a:picLocks noChangeAspect="1" noChangeArrowheads="1"/>
          </p:cNvPicPr>
          <p:nvPr/>
        </p:nvPicPr>
        <p:blipFill>
          <a:blip r:embed="rId2" cstate="print"/>
          <a:srcRect r="53511"/>
          <a:stretch>
            <a:fillRect/>
          </a:stretch>
        </p:blipFill>
        <p:spPr bwMode="auto">
          <a:xfrm>
            <a:off x="4644008" y="1484784"/>
            <a:ext cx="4499992"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稽核</a:t>
            </a:r>
            <a:endParaRPr lang="en-US" altLang="zh-TW" dirty="0" smtClean="0"/>
          </a:p>
          <a:p>
            <a:pPr lvl="1"/>
            <a:r>
              <a:rPr lang="zh-TW" altLang="en-US" dirty="0" smtClean="0"/>
              <a:t>資產與人員設定是否正確</a:t>
            </a:r>
            <a:endParaRPr lang="en-US" altLang="zh-TW" dirty="0" smtClean="0"/>
          </a:p>
          <a:p>
            <a:pPr lvl="1"/>
            <a:r>
              <a:rPr lang="zh-TW" altLang="en-US" dirty="0" smtClean="0"/>
              <a:t>環境相關的問題</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8</a:t>
            </a:fld>
            <a:endParaRPr lang="zh-TW" altLang="en-US"/>
          </a:p>
        </p:txBody>
      </p:sp>
      <p:pic>
        <p:nvPicPr>
          <p:cNvPr id="3074" name="Picture 2"/>
          <p:cNvPicPr>
            <a:picLocks noChangeAspect="1" noChangeArrowheads="1"/>
          </p:cNvPicPr>
          <p:nvPr/>
        </p:nvPicPr>
        <p:blipFill>
          <a:blip r:embed="rId2" cstate="print"/>
          <a:srcRect/>
          <a:stretch>
            <a:fillRect/>
          </a:stretch>
        </p:blipFill>
        <p:spPr bwMode="auto">
          <a:xfrm>
            <a:off x="395536" y="4509120"/>
            <a:ext cx="8486775" cy="2028825"/>
          </a:xfrm>
          <a:prstGeom prst="rect">
            <a:avLst/>
          </a:prstGeom>
          <a:noFill/>
          <a:ln w="9525">
            <a:noFill/>
            <a:miter lim="800000"/>
            <a:headEnd/>
            <a:tailEnd/>
          </a:ln>
        </p:spPr>
      </p:pic>
      <p:sp>
        <p:nvSpPr>
          <p:cNvPr id="6" name="矩形 5"/>
          <p:cNvSpPr/>
          <p:nvPr/>
        </p:nvSpPr>
        <p:spPr>
          <a:xfrm>
            <a:off x="0" y="508518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ASCII</a:t>
            </a:r>
            <a:r>
              <a:rPr lang="zh-TW" altLang="en-US" dirty="0" smtClean="0"/>
              <a:t>碼</a:t>
            </a:r>
            <a:endParaRPr lang="en-US" altLang="zh-TW" dirty="0" smtClean="0"/>
          </a:p>
          <a:p>
            <a:pPr lvl="1"/>
            <a:r>
              <a:rPr lang="zh-TW" altLang="en-US" dirty="0" smtClean="0"/>
              <a:t>程式設計中較常用到，不論隱性或顯性。</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sp>
        <p:nvSpPr>
          <p:cNvPr id="5" name="矩形 4"/>
          <p:cNvSpPr/>
          <p:nvPr/>
        </p:nvSpPr>
        <p:spPr>
          <a:xfrm>
            <a:off x="0" y="3140968"/>
            <a:ext cx="9144000" cy="3046988"/>
          </a:xfrm>
          <a:prstGeom prst="rect">
            <a:avLst/>
          </a:prstGeom>
        </p:spPr>
        <p:txBody>
          <a:bodyPr wrap="square">
            <a:spAutoFit/>
          </a:bodyPr>
          <a:lstStyle/>
          <a:p>
            <a:r>
              <a:rPr lang="pt-BR" altLang="zh-TW" sz="1200" dirty="0" smtClean="0">
                <a:latin typeface="標楷體" pitchFamily="65" charset="-120"/>
                <a:ea typeface="標楷體" pitchFamily="65" charset="-120"/>
              </a:rPr>
              <a:t>000, 00 : \0  001, 01 :     002, 02 :     003, 03 :     004, 04 :     005, 05 :     006, 06 :     007, 07 : \a</a:t>
            </a:r>
          </a:p>
          <a:p>
            <a:r>
              <a:rPr lang="pt-BR" altLang="zh-TW" sz="1200" dirty="0" smtClean="0">
                <a:latin typeface="標楷體" pitchFamily="65" charset="-120"/>
                <a:ea typeface="標楷體" pitchFamily="65" charset="-120"/>
              </a:rPr>
              <a:t>008, 08 : \b  009, 09 :     010, 0A : \n  011, 0B :     012, 0C :     013, 0D : \r  014, 0E :     015, 0F : </a:t>
            </a:r>
          </a:p>
          <a:p>
            <a:r>
              <a:rPr lang="pt-BR" altLang="zh-TW" sz="1200" dirty="0" smtClean="0">
                <a:latin typeface="標楷體" pitchFamily="65" charset="-120"/>
                <a:ea typeface="標楷體" pitchFamily="65" charset="-120"/>
              </a:rPr>
              <a:t>016, 10 :     017, 11 :     018, 12 :     019, 13 :     020, 14 :     021, 15 :     022, 16 :     023, 17 : </a:t>
            </a:r>
          </a:p>
          <a:p>
            <a:r>
              <a:rPr lang="pt-BR" altLang="zh-TW" sz="1200" dirty="0" smtClean="0">
                <a:latin typeface="標楷體" pitchFamily="65" charset="-120"/>
                <a:ea typeface="標楷體" pitchFamily="65" charset="-120"/>
              </a:rPr>
              <a:t>024, 18 :     025, 19 :     026, 1A :     027, 1B :     028, 1C :     029, 1D :     030, 1E :     031, 1F :  </a:t>
            </a:r>
          </a:p>
          <a:p>
            <a:r>
              <a:rPr lang="pt-BR" altLang="zh-TW" sz="1200" dirty="0" smtClean="0">
                <a:latin typeface="標楷體" pitchFamily="65" charset="-120"/>
                <a:ea typeface="標楷體" pitchFamily="65" charset="-120"/>
              </a:rPr>
              <a:t>032, 20 :     033, 21 :  !  034, 22 :  "  035, 23 :  #  036, 24 :  $  037, 25 :  %  038, 26 :  &amp;  039, 27 :  '</a:t>
            </a:r>
          </a:p>
          <a:p>
            <a:r>
              <a:rPr lang="pt-BR" altLang="zh-TW" sz="1200" dirty="0" smtClean="0">
                <a:latin typeface="標楷體" pitchFamily="65" charset="-120"/>
                <a:ea typeface="標楷體" pitchFamily="65" charset="-120"/>
              </a:rPr>
              <a:t>040, 28 :  (  041, 29 :  )  042, 2A :  *  043, 2B :  +  044, 2C :  ,  045, 2D :  -  046, 2E :  .  047, 2F :  /</a:t>
            </a:r>
          </a:p>
          <a:p>
            <a:r>
              <a:rPr lang="pt-BR" altLang="zh-TW" sz="1200" dirty="0" smtClean="0">
                <a:latin typeface="標楷體" pitchFamily="65" charset="-120"/>
                <a:ea typeface="標楷體" pitchFamily="65" charset="-120"/>
              </a:rPr>
              <a:t>048, 30 :  0  049, 31 :  1  050, 32 :  2  051, 33 :  3  052, 34 :  4  053, 35 :  5  054, 36 :  6  055, 37 :  7</a:t>
            </a:r>
          </a:p>
          <a:p>
            <a:r>
              <a:rPr lang="pt-BR" altLang="zh-TW" sz="1200" dirty="0" smtClean="0">
                <a:latin typeface="標楷體" pitchFamily="65" charset="-120"/>
                <a:ea typeface="標楷體" pitchFamily="65" charset="-120"/>
              </a:rPr>
              <a:t>056, 38 :  8  057, 39 :  9  058, 3A :  :  059, 3B :  ;  060, 3C :  &lt;  061, 3D :  =  062, 3E :  &gt;  063, 3F :  ?</a:t>
            </a:r>
          </a:p>
          <a:p>
            <a:r>
              <a:rPr lang="pt-BR" altLang="zh-TW" sz="1200" dirty="0" smtClean="0">
                <a:latin typeface="標楷體" pitchFamily="65" charset="-120"/>
                <a:ea typeface="標楷體" pitchFamily="65" charset="-120"/>
              </a:rPr>
              <a:t>064, 40 :  @  065, 41 :  A  066, 42 :  B  067, 43 :  C  068, 44 :  D  069, 45 :  E  070, 46 :  F  071, 47 :  G</a:t>
            </a:r>
          </a:p>
          <a:p>
            <a:r>
              <a:rPr lang="pt-BR" altLang="zh-TW" sz="1200" dirty="0" smtClean="0">
                <a:latin typeface="標楷體" pitchFamily="65" charset="-120"/>
                <a:ea typeface="標楷體" pitchFamily="65" charset="-120"/>
              </a:rPr>
              <a:t>072, 48 :  H  073, 49 :  I  074, 4A :  J  075, 4B :  K  076, 4C :  L  077, 4D :  M  078, 4E :  N  079, 4F :  O</a:t>
            </a:r>
          </a:p>
          <a:p>
            <a:r>
              <a:rPr lang="pt-BR" altLang="zh-TW" sz="1200" dirty="0" smtClean="0">
                <a:latin typeface="標楷體" pitchFamily="65" charset="-120"/>
                <a:ea typeface="標楷體" pitchFamily="65" charset="-120"/>
              </a:rPr>
              <a:t>080, 50 :  P  081, 51 :  Q  082, 52 :  R  083, 53 :  S  084, 54 :  T  085, 55 :  U  086, 56 :  V  087, 57 :  W</a:t>
            </a:r>
          </a:p>
          <a:p>
            <a:r>
              <a:rPr lang="pt-BR" altLang="zh-TW" sz="1200" dirty="0" smtClean="0">
                <a:latin typeface="標楷體" pitchFamily="65" charset="-120"/>
                <a:ea typeface="標楷體" pitchFamily="65" charset="-120"/>
              </a:rPr>
              <a:t>088, 58 :  X  089, 59 :  Y  090, 5A :  Z  091, 5B :  [  092, 5C :  \  093, 5D :  ]  094, 5E :  ^  095, 5F :  _</a:t>
            </a:r>
          </a:p>
          <a:p>
            <a:r>
              <a:rPr lang="pt-BR" altLang="zh-TW" sz="1200" dirty="0" smtClean="0">
                <a:latin typeface="標楷體" pitchFamily="65" charset="-120"/>
                <a:ea typeface="標楷體" pitchFamily="65" charset="-120"/>
              </a:rPr>
              <a:t>096, 60 :  `  097, 61 :  a  098, 62 :  b  099, 63 :  c  100, 64 :  d  101, 65 :  e  102, 66 :  f  103, 67 :  g</a:t>
            </a:r>
          </a:p>
          <a:p>
            <a:r>
              <a:rPr lang="pt-BR" altLang="zh-TW" sz="1200" dirty="0" smtClean="0">
                <a:latin typeface="標楷體" pitchFamily="65" charset="-120"/>
                <a:ea typeface="標楷體" pitchFamily="65" charset="-120"/>
              </a:rPr>
              <a:t>104, 68 :  h  105, 69 :  i  106, 6A :  j  107, 6B :  k  108, 6C :  l  109, 6D :  m  110, 6E :  n  111, 6F :  o</a:t>
            </a:r>
          </a:p>
          <a:p>
            <a:r>
              <a:rPr lang="pt-BR" altLang="zh-TW" sz="1200" dirty="0" smtClean="0">
                <a:latin typeface="標楷體" pitchFamily="65" charset="-120"/>
                <a:ea typeface="標楷體" pitchFamily="65" charset="-120"/>
              </a:rPr>
              <a:t>112, 70 :  p  113, 71 :  q  114, 72 :  r  115, 73 :  s  116, 74 :  t  117, 75 :  u  118, 76 :  v  119, 77 :  w</a:t>
            </a:r>
          </a:p>
          <a:p>
            <a:r>
              <a:rPr lang="pt-BR" altLang="zh-TW" sz="1200" dirty="0" smtClean="0">
                <a:latin typeface="標楷體" pitchFamily="65" charset="-120"/>
                <a:ea typeface="標楷體" pitchFamily="65" charset="-120"/>
              </a:rPr>
              <a:t>120, 78 :  x  121, 79 :  y  122, 7A :  z  123, 7B :  {  124, 7C :  |  125, 7D :  }  126, 7E :  ~  127, 7F :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程式設計中常使用的編碼為</a:t>
            </a:r>
            <a:r>
              <a:rPr lang="en-US" altLang="zh-TW" dirty="0" err="1" smtClean="0"/>
              <a:t>ascii</a:t>
            </a:r>
            <a:r>
              <a:rPr lang="zh-TW" altLang="en-US" dirty="0" smtClean="0"/>
              <a:t>，其他語系皆為利用編碼數字的輸出。</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2 -</a:t>
            </a:r>
            <a:r>
              <a:rPr lang="zh-TW" altLang="en-US" dirty="0" smtClean="0"/>
              <a:t> 小結</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資料型態的初步了解</a:t>
            </a:r>
            <a:endParaRPr lang="en-US" altLang="zh-TW" dirty="0" smtClean="0"/>
          </a:p>
          <a:p>
            <a:pPr lvl="1"/>
            <a:r>
              <a:rPr lang="en-US" altLang="zh-TW" dirty="0" smtClean="0"/>
              <a:t>Character</a:t>
            </a:r>
          </a:p>
          <a:p>
            <a:pPr lvl="2"/>
            <a:r>
              <a:rPr lang="zh-TW" altLang="en-US" dirty="0" smtClean="0"/>
              <a:t>字元與字串的差別</a:t>
            </a:r>
            <a:endParaRPr lang="en-US" altLang="zh-TW" dirty="0" smtClean="0"/>
          </a:p>
          <a:p>
            <a:pPr lvl="1"/>
            <a:r>
              <a:rPr lang="en-US" altLang="zh-TW" dirty="0" smtClean="0"/>
              <a:t>String</a:t>
            </a:r>
          </a:p>
          <a:p>
            <a:pPr lvl="2"/>
            <a:r>
              <a:rPr lang="en-US" altLang="zh-TW" dirty="0" smtClean="0"/>
              <a:t>C String</a:t>
            </a:r>
          </a:p>
          <a:p>
            <a:pPr lvl="2"/>
            <a:r>
              <a:rPr lang="en-US" altLang="zh-TW" dirty="0" smtClean="0"/>
              <a:t>Encoding</a:t>
            </a:r>
          </a:p>
          <a:p>
            <a:pPr lvl="3"/>
            <a:r>
              <a:rPr lang="en-US" altLang="zh-TW" dirty="0" smtClean="0"/>
              <a:t>Unicode</a:t>
            </a:r>
          </a:p>
          <a:p>
            <a:pPr lvl="3"/>
            <a:r>
              <a:rPr lang="en-US" altLang="zh-TW" dirty="0" err="1" smtClean="0"/>
              <a:t>Ascii</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57698" name="Picture 2"/>
          <p:cNvPicPr>
            <a:picLocks noChangeAspect="1" noChangeArrowheads="1"/>
          </p:cNvPicPr>
          <p:nvPr/>
        </p:nvPicPr>
        <p:blipFill>
          <a:blip r:embed="rId3"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3203848" y="6858000"/>
            <a:ext cx="2808312"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pic>
        <p:nvPicPr>
          <p:cNvPr id="154626" name="Picture 2"/>
          <p:cNvPicPr>
            <a:picLocks noChangeAspect="1" noChangeArrowheads="1"/>
          </p:cNvPicPr>
          <p:nvPr/>
        </p:nvPicPr>
        <p:blipFill>
          <a:blip r:embed="rId3"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pic>
        <p:nvPicPr>
          <p:cNvPr id="155651" name="Picture 3"/>
          <p:cNvPicPr>
            <a:picLocks noChangeAspect="1" noChangeArrowheads="1"/>
          </p:cNvPicPr>
          <p:nvPr/>
        </p:nvPicPr>
        <p:blipFill>
          <a:blip r:embed="rId3"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4" cstate="print"/>
          <a:srcRect/>
          <a:stretch>
            <a:fillRect/>
          </a:stretch>
        </p:blipFill>
        <p:spPr bwMode="auto">
          <a:xfrm>
            <a:off x="0" y="4653136"/>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971600" y="494116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79712" y="580526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pic>
        <p:nvPicPr>
          <p:cNvPr id="156674" name="Picture 2"/>
          <p:cNvPicPr>
            <a:picLocks noChangeAspect="1" noChangeArrowheads="1"/>
          </p:cNvPicPr>
          <p:nvPr/>
        </p:nvPicPr>
        <p:blipFill>
          <a:blip r:embed="rId3"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4"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研究</a:t>
            </a:r>
            <a:endParaRPr lang="en-US" altLang="zh-TW" dirty="0" smtClean="0"/>
          </a:p>
          <a:p>
            <a:pPr lvl="1"/>
            <a:r>
              <a:rPr lang="zh-TW" altLang="en-US" dirty="0" smtClean="0"/>
              <a:t>通訊協定分析、攻擊與防禦</a:t>
            </a:r>
            <a:endParaRPr lang="en-US" altLang="zh-TW" dirty="0" smtClean="0"/>
          </a:p>
          <a:p>
            <a:pPr lvl="1"/>
            <a:r>
              <a:rPr lang="zh-TW" altLang="en-US" dirty="0" smtClean="0"/>
              <a:t>開發工具</a:t>
            </a:r>
            <a:endParaRPr lang="en-US" altLang="zh-TW" dirty="0" smtClean="0"/>
          </a:p>
          <a:p>
            <a:pPr lvl="1"/>
            <a:r>
              <a:rPr lang="zh-TW" altLang="en-US" dirty="0" smtClean="0"/>
              <a:t>新攻擊向量</a:t>
            </a:r>
            <a:r>
              <a:rPr lang="en-US" altLang="zh-TW" dirty="0" smtClean="0"/>
              <a:t>/</a:t>
            </a:r>
            <a:r>
              <a:rPr lang="zh-TW" altLang="en-US" dirty="0" smtClean="0"/>
              <a:t>方法</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9</a:t>
            </a:fld>
            <a:endParaRPr lang="zh-TW" altLang="en-US"/>
          </a:p>
        </p:txBody>
      </p:sp>
      <p:pic>
        <p:nvPicPr>
          <p:cNvPr id="2050" name="Picture 2"/>
          <p:cNvPicPr>
            <a:picLocks noChangeAspect="1" noChangeArrowheads="1"/>
          </p:cNvPicPr>
          <p:nvPr/>
        </p:nvPicPr>
        <p:blipFill>
          <a:blip r:embed="rId2" cstate="print"/>
          <a:srcRect/>
          <a:stretch>
            <a:fillRect/>
          </a:stretch>
        </p:blipFill>
        <p:spPr bwMode="auto">
          <a:xfrm>
            <a:off x="323528" y="4293096"/>
            <a:ext cx="8172400" cy="2080894"/>
          </a:xfrm>
          <a:prstGeom prst="rect">
            <a:avLst/>
          </a:prstGeom>
          <a:noFill/>
          <a:ln w="9525">
            <a:noFill/>
            <a:miter lim="800000"/>
            <a:headEnd/>
            <a:tailEnd/>
          </a:ln>
        </p:spPr>
      </p:pic>
      <p:sp>
        <p:nvSpPr>
          <p:cNvPr id="7" name="矩形 6"/>
          <p:cNvSpPr/>
          <p:nvPr/>
        </p:nvSpPr>
        <p:spPr>
          <a:xfrm>
            <a:off x="251520" y="4797152"/>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pic>
        <p:nvPicPr>
          <p:cNvPr id="158722" name="Picture 2"/>
          <p:cNvPicPr>
            <a:picLocks noChangeAspect="1" noChangeArrowheads="1"/>
          </p:cNvPicPr>
          <p:nvPr/>
        </p:nvPicPr>
        <p:blipFill>
          <a:blip r:embed="rId3"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4"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pic>
        <p:nvPicPr>
          <p:cNvPr id="159747" name="Picture 3"/>
          <p:cNvPicPr>
            <a:picLocks noChangeAspect="1" noChangeArrowheads="1"/>
          </p:cNvPicPr>
          <p:nvPr/>
        </p:nvPicPr>
        <p:blipFill>
          <a:blip r:embed="rId3"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pic>
        <p:nvPicPr>
          <p:cNvPr id="161796" name="Picture 4"/>
          <p:cNvPicPr>
            <a:picLocks noChangeAspect="1" noChangeArrowheads="1"/>
          </p:cNvPicPr>
          <p:nvPr/>
        </p:nvPicPr>
        <p:blipFill>
          <a:blip r:embed="rId2"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pic>
        <p:nvPicPr>
          <p:cNvPr id="160771" name="Picture 3"/>
          <p:cNvPicPr>
            <a:picLocks noChangeAspect="1" noChangeArrowheads="1"/>
          </p:cNvPicPr>
          <p:nvPr/>
        </p:nvPicPr>
        <p:blipFill>
          <a:blip r:embed="rId3"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pic>
        <p:nvPicPr>
          <p:cNvPr id="162818" name="Picture 2"/>
          <p:cNvPicPr>
            <a:picLocks noChangeAspect="1" noChangeArrowheads="1"/>
          </p:cNvPicPr>
          <p:nvPr/>
        </p:nvPicPr>
        <p:blipFill>
          <a:blip r:embed="rId2"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pic>
        <p:nvPicPr>
          <p:cNvPr id="6" name="圖片 5" descr="FirmwareRemoteHacking.png"/>
          <p:cNvPicPr>
            <a:picLocks noChangeAspect="1"/>
          </p:cNvPicPr>
          <p:nvPr/>
        </p:nvPicPr>
        <p:blipFill>
          <a:blip r:embed="rId2"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3"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佈景主題1</Template>
  <TotalTime>35051</TotalTime>
  <Words>15954</Words>
  <Application>Microsoft Office PowerPoint</Application>
  <PresentationFormat>如螢幕大小 (4:3)</PresentationFormat>
  <Paragraphs>4245</Paragraphs>
  <Slides>300</Slides>
  <Notes>31</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300</vt:i4>
      </vt:variant>
    </vt:vector>
  </HeadingPairs>
  <TitlesOfParts>
    <vt:vector size="303" baseType="lpstr">
      <vt:lpstr>佈景主題1</vt:lpstr>
      <vt:lpstr>工作表</vt:lpstr>
      <vt:lpstr>Equation</vt:lpstr>
      <vt:lpstr>程式語言角度探討的底層安全基礎</vt:lpstr>
      <vt:lpstr>大綱</vt:lpstr>
      <vt:lpstr>我是誰?</vt:lpstr>
      <vt:lpstr>額外話題 - 資安產業</vt:lpstr>
      <vt:lpstr>額外話題 - 資安產業</vt:lpstr>
      <vt:lpstr>額外話題 - 資安產業</vt:lpstr>
      <vt:lpstr>額外話題 - 資安產業</vt:lpstr>
      <vt:lpstr>額外話題 - 資安產業</vt:lpstr>
      <vt:lpstr>額外話題 - 資安產業</vt:lpstr>
      <vt:lpstr>額外話題 - 從軟體層面分析資安</vt:lpstr>
      <vt:lpstr>額外話題 - 從理論層面分析資安</vt:lpstr>
      <vt:lpstr>額外話題 - 資安主要標的: 駭客</vt:lpstr>
      <vt:lpstr>額外話題 - 資安教育: 正規</vt:lpstr>
      <vt:lpstr>額外話題 - 資安教育: 正規 (cont.)</vt:lpstr>
      <vt:lpstr>額外話題 - 資安教育: 學校</vt:lpstr>
      <vt:lpstr>額外話題 - 資安教育: 學校</vt:lpstr>
      <vt:lpstr>額外話題 - 國際駭客還是駭的進來</vt:lpstr>
      <vt:lpstr>額外話題 - 實例</vt:lpstr>
      <vt:lpstr>額外話題 - 實例</vt:lpstr>
      <vt:lpstr>額外話題 - 實例</vt:lpstr>
      <vt:lpstr>額外話題 - 實例</vt:lpstr>
      <vt:lpstr>額外話題 - 實例</vt:lpstr>
      <vt:lpstr>額外話題 - 實例</vt:lpstr>
      <vt:lpstr>額外話題 – 小結</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基礎概念1-小結</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 - 小結</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基礎概念2 - 小結</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C語言程式設計-資料型態</vt:lpstr>
      <vt:lpstr>C語言程式設計-資料型態</vt:lpstr>
      <vt:lpstr>C語言程式設計-資料型態</vt:lpstr>
      <vt:lpstr>C語言程式設計-資料型態</vt:lpstr>
      <vt:lpstr>C語言程式設計-資料型態</vt:lpstr>
      <vt:lpstr>C語言程式設計-limits/sizeof</vt:lpstr>
      <vt:lpstr>C語言程式設計-資料型態</vt:lpstr>
      <vt:lpstr>C語言程式設計-資料型態</vt:lpstr>
      <vt:lpstr>C語言程式設計-資料型態</vt:lpstr>
      <vt:lpstr>C語言程式設計-陣列</vt:lpstr>
      <vt:lpstr>C語言程式設計-陣列問題</vt:lpstr>
      <vt:lpstr>C語言程式設計-指標</vt:lpstr>
      <vt:lpstr>C語言程式設計-資料型態/陣列/指標</vt:lpstr>
      <vt:lpstr>C語言程式設計-資料型態/陣列/指標</vt:lpstr>
      <vt:lpstr>C語言程式設計-字面值/位置</vt:lpstr>
      <vt:lpstr>C語言程式設計-字串</vt:lpstr>
      <vt:lpstr>C語言程式設計-typedef</vt:lpstr>
      <vt:lpstr>C語言程式設計-運算元</vt:lpstr>
      <vt:lpstr>C語言程式設計-運算元</vt:lpstr>
      <vt:lpstr>C語言程式設計-運算元</vt:lpstr>
      <vt:lpstr>C語言程式設計-型態轉換</vt:lpstr>
      <vt:lpstr>C語言程式設計-型態轉換</vt:lpstr>
      <vt:lpstr>C語言程式設計-型態轉換</vt:lpstr>
      <vt:lpstr>C語言程式設計-巨集定義</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C語言程式設計-判斷式</vt:lpstr>
      <vt:lpstr>C語言程式設計-迴圈</vt:lpstr>
      <vt:lpstr>C語言程式設計-迴圈</vt:lpstr>
      <vt:lpstr>C語言程式設計-迴圈</vt:lpstr>
      <vt:lpstr>C語言程式設計-迴圈</vt:lpstr>
      <vt:lpstr>C語言程式設計-函數</vt:lpstr>
      <vt:lpstr>C語言程式設計- 緩衝區溢位問題</vt:lpstr>
      <vt:lpstr>APIs</vt:lpstr>
      <vt:lpstr>結論</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240</cp:revision>
  <dcterms:created xsi:type="dcterms:W3CDTF">2019-01-05T14:03:25Z</dcterms:created>
  <dcterms:modified xsi:type="dcterms:W3CDTF">2019-03-03T13:27:40Z</dcterms:modified>
</cp:coreProperties>
</file>